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355" r:id="rId2"/>
    <p:sldId id="333" r:id="rId3"/>
    <p:sldId id="356" r:id="rId4"/>
    <p:sldId id="359" r:id="rId5"/>
    <p:sldId id="337" r:id="rId6"/>
    <p:sldId id="335" r:id="rId7"/>
    <p:sldId id="265" r:id="rId8"/>
    <p:sldId id="341" r:id="rId9"/>
    <p:sldId id="338" r:id="rId10"/>
    <p:sldId id="347" r:id="rId11"/>
    <p:sldId id="342" r:id="rId12"/>
    <p:sldId id="348" r:id="rId13"/>
    <p:sldId id="343" r:id="rId14"/>
    <p:sldId id="350" r:id="rId15"/>
    <p:sldId id="360" r:id="rId16"/>
    <p:sldId id="346" r:id="rId17"/>
    <p:sldId id="345" r:id="rId18"/>
    <p:sldId id="361" r:id="rId19"/>
    <p:sldId id="344" r:id="rId20"/>
    <p:sldId id="277" r:id="rId21"/>
    <p:sldId id="351" r:id="rId22"/>
    <p:sldId id="352" r:id="rId23"/>
    <p:sldId id="357" r:id="rId24"/>
    <p:sldId id="358"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92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zia Mahamdallie" initials="SM" lastIdx="43" clrIdx="0">
    <p:extLst>
      <p:ext uri="{19B8F6BF-5375-455C-9EA6-DF929625EA0E}">
        <p15:presenceInfo xmlns:p15="http://schemas.microsoft.com/office/powerpoint/2012/main" userId="S-1-5-21-4277556618-61961970-2848131948-144562" providerId="AD"/>
      </p:ext>
    </p:extLst>
  </p:cmAuthor>
  <p:cmAuthor id="2" name="Francesca Faravelli" initials="FF" lastIdx="1" clrIdx="1">
    <p:extLst>
      <p:ext uri="{19B8F6BF-5375-455C-9EA6-DF929625EA0E}">
        <p15:presenceInfo xmlns:p15="http://schemas.microsoft.com/office/powerpoint/2012/main" userId="S-1-5-21-4277556618-61961970-2848131948-114165" providerId="AD"/>
      </p:ext>
    </p:extLst>
  </p:cmAuthor>
  <p:cmAuthor id="3" name="Caroline Kilby" initials="CK" lastIdx="3" clrIdx="2">
    <p:extLst>
      <p:ext uri="{19B8F6BF-5375-455C-9EA6-DF929625EA0E}">
        <p15:presenceInfo xmlns:p15="http://schemas.microsoft.com/office/powerpoint/2012/main" userId="S-1-5-21-4277556618-61961970-2848131948-1169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46" autoAdjust="0"/>
    <p:restoredTop sz="73222" autoAdjust="0"/>
  </p:normalViewPr>
  <p:slideViewPr>
    <p:cSldViewPr snapToGrid="0" showGuides="1">
      <p:cViewPr varScale="1">
        <p:scale>
          <a:sx n="52" d="100"/>
          <a:sy n="52" d="100"/>
        </p:scale>
        <p:origin x="906" y="60"/>
      </p:cViewPr>
      <p:guideLst>
        <p:guide orient="horz" pos="2183"/>
        <p:guide pos="2925"/>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Lst>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18" Type="http://schemas.openxmlformats.org/officeDocument/2006/relationships/slide" Target="slides/slide18.xml"/><Relationship Id="rId3" Type="http://schemas.openxmlformats.org/officeDocument/2006/relationships/slide" Target="slides/slide3.xml"/><Relationship Id="rId21" Type="http://schemas.openxmlformats.org/officeDocument/2006/relationships/slide" Target="slides/slide21.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24" Type="http://schemas.openxmlformats.org/officeDocument/2006/relationships/slide" Target="slides/slide24.xml"/><Relationship Id="rId5" Type="http://schemas.openxmlformats.org/officeDocument/2006/relationships/slide" Target="slides/slide5.xml"/><Relationship Id="rId15" Type="http://schemas.openxmlformats.org/officeDocument/2006/relationships/slide" Target="slides/slide15.xml"/><Relationship Id="rId23" Type="http://schemas.openxmlformats.org/officeDocument/2006/relationships/slide" Target="slides/slide23.xml"/><Relationship Id="rId10" Type="http://schemas.openxmlformats.org/officeDocument/2006/relationships/slide" Target="slides/slide10.xml"/><Relationship Id="rId19" Type="http://schemas.openxmlformats.org/officeDocument/2006/relationships/slide" Target="slides/slide19.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 Id="rId22" Type="http://schemas.openxmlformats.org/officeDocument/2006/relationships/slide" Target="slides/slide2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0B5916-9FE2-4E70-85EA-45A983EFD102}" type="datetimeFigureOut">
              <a:rPr lang="en-GB" smtClean="0"/>
              <a:t>18/11/2020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8836BA-C941-46D2-86B7-854D2447F60C}" type="slidenum">
              <a:rPr lang="en-GB" smtClean="0"/>
              <a:t>‹#›</a:t>
            </a:fld>
            <a:endParaRPr lang="en-GB"/>
          </a:p>
        </p:txBody>
      </p:sp>
    </p:spTree>
    <p:extLst>
      <p:ext uri="{BB962C8B-B14F-4D97-AF65-F5344CB8AC3E}">
        <p14:creationId xmlns:p14="http://schemas.microsoft.com/office/powerpoint/2010/main" val="2979108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genomicsengland.co.uk/about-genomics-england/the-100000-genomes-project/information-for-gmc-staff/sample-handling-guidance/"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test-selection-private.beta.genomics.nhs.uk/test-selection/clinical-test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test-selection-private.beta.genomics.nhs.uk/test-selection/clinical-test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D8836BA-C941-46D2-86B7-854D2447F60C}" type="slidenum">
              <a:rPr lang="en-GB" smtClean="0"/>
              <a:t>1</a:t>
            </a:fld>
            <a:endParaRPr lang="en-GB"/>
          </a:p>
        </p:txBody>
      </p:sp>
    </p:spTree>
    <p:extLst>
      <p:ext uri="{BB962C8B-B14F-4D97-AF65-F5344CB8AC3E}">
        <p14:creationId xmlns:p14="http://schemas.microsoft.com/office/powerpoint/2010/main" val="4233353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hlinkClick r:id="rId3"/>
            </a:endParaRPr>
          </a:p>
        </p:txBody>
      </p:sp>
      <p:sp>
        <p:nvSpPr>
          <p:cNvPr id="4" name="Slide Number Placeholder 3"/>
          <p:cNvSpPr>
            <a:spLocks noGrp="1"/>
          </p:cNvSpPr>
          <p:nvPr>
            <p:ph type="sldNum" sz="quarter" idx="10"/>
          </p:nvPr>
        </p:nvSpPr>
        <p:spPr/>
        <p:txBody>
          <a:bodyPr/>
          <a:lstStyle/>
          <a:p>
            <a:fld id="{1D8836BA-C941-46D2-86B7-854D2447F60C}" type="slidenum">
              <a:rPr lang="en-GB" smtClean="0"/>
              <a:t>10</a:t>
            </a:fld>
            <a:endParaRPr lang="en-GB"/>
          </a:p>
        </p:txBody>
      </p:sp>
    </p:spTree>
    <p:extLst>
      <p:ext uri="{BB962C8B-B14F-4D97-AF65-F5344CB8AC3E}">
        <p14:creationId xmlns:p14="http://schemas.microsoft.com/office/powerpoint/2010/main" val="2441360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base" latinLnBrk="0" hangingPunct="1">
              <a:lnSpc>
                <a:spcPct val="100000"/>
              </a:lnSpc>
              <a:spcBef>
                <a:spcPts val="0"/>
              </a:spcBef>
              <a:spcAft>
                <a:spcPts val="0"/>
              </a:spcAft>
              <a:buClrTx/>
              <a:buSzTx/>
              <a:buFontTx/>
              <a:buNone/>
              <a:tabLst/>
              <a:defRPr/>
            </a:pPr>
            <a:r>
              <a:rPr lang="en-GB" baseline="0" dirty="0" smtClean="0"/>
              <a:t>In rare disease patients the sampling of family members may </a:t>
            </a:r>
            <a:r>
              <a:rPr lang="en-GB" dirty="0" smtClean="0"/>
              <a:t>help with variant filtering and interpretation; a genome can contain up to five million</a:t>
            </a:r>
            <a:r>
              <a:rPr lang="en-GB" baseline="0" dirty="0" smtClean="0"/>
              <a:t> variants when compared to a reference sequence. None, one or few variants identified by WGS may be disease causing in the context of the clinical indication tested for. </a:t>
            </a:r>
            <a:r>
              <a:rPr lang="en-GB" dirty="0" smtClean="0"/>
              <a:t>For example, WGS may be requested to find the underlying cause of a condition in a child where neither parent has any of the same features. This means that variants that have arisen for the first time in the child (known as </a:t>
            </a:r>
            <a:r>
              <a:rPr lang="en-GB" i="1" dirty="0" smtClean="0"/>
              <a:t>de novo</a:t>
            </a:r>
            <a:r>
              <a:rPr lang="en-GB" dirty="0" smtClean="0"/>
              <a:t> variants) may be the cause of the condition. The genome of the average individual can</a:t>
            </a:r>
            <a:r>
              <a:rPr lang="en-GB" baseline="0" dirty="0" smtClean="0"/>
              <a:t> contain </a:t>
            </a:r>
            <a:r>
              <a:rPr lang="en-GB" dirty="0" smtClean="0"/>
              <a:t>up to 100 </a:t>
            </a:r>
            <a:r>
              <a:rPr lang="en-GB" i="1" dirty="0" smtClean="0"/>
              <a:t>de novo </a:t>
            </a:r>
            <a:r>
              <a:rPr lang="en-GB" dirty="0" smtClean="0"/>
              <a:t>single-nucleotide mutations. For more on variant interpretation</a:t>
            </a:r>
            <a:r>
              <a:rPr lang="en-GB" baseline="0" dirty="0" smtClean="0"/>
              <a:t> see module, NTGLH006_Clinical testing DNA sequence variant interpretation.</a:t>
            </a:r>
            <a:r>
              <a:rPr lang="en-GB" dirty="0" smtClean="0"/>
              <a:t> For more on inheritance models see module, NTGLH008_Introduction to genomics. </a:t>
            </a:r>
          </a:p>
          <a:p>
            <a:pPr marL="0" marR="0" lvl="0" indent="0" algn="just" defTabSz="914400" rtl="0" eaLnBrk="1" fontAlgn="base" latinLnBrk="0" hangingPunct="1">
              <a:lnSpc>
                <a:spcPct val="100000"/>
              </a:lnSpc>
              <a:spcBef>
                <a:spcPts val="0"/>
              </a:spcBef>
              <a:spcAft>
                <a:spcPts val="0"/>
              </a:spcAft>
              <a:buClrTx/>
              <a:buSzTx/>
              <a:buFontTx/>
              <a:buNone/>
              <a:tabLst/>
              <a:defRPr/>
            </a:pPr>
            <a:endParaRPr lang="en-GB" baseline="0" dirty="0" smtClean="0"/>
          </a:p>
          <a:p>
            <a:pPr marL="0" marR="0" lvl="0" indent="0" algn="just" defTabSz="914400" rtl="0" eaLnBrk="1" fontAlgn="base" latinLnBrk="0" hangingPunct="1">
              <a:lnSpc>
                <a:spcPct val="100000"/>
              </a:lnSpc>
              <a:spcBef>
                <a:spcPts val="0"/>
              </a:spcBef>
              <a:spcAft>
                <a:spcPts val="0"/>
              </a:spcAft>
              <a:buClrTx/>
              <a:buSzTx/>
              <a:buFontTx/>
              <a:buNone/>
              <a:tabLst/>
              <a:defRPr/>
            </a:pPr>
            <a:r>
              <a:rPr lang="en-GB" baseline="0" dirty="0" smtClean="0"/>
              <a:t>Therefore, </a:t>
            </a:r>
            <a:r>
              <a:rPr lang="en-GB" dirty="0" smtClean="0"/>
              <a:t>WGS</a:t>
            </a:r>
            <a:r>
              <a:rPr lang="en-GB" baseline="0" dirty="0" smtClean="0"/>
              <a:t> </a:t>
            </a:r>
            <a:r>
              <a:rPr lang="en-GB" baseline="0" dirty="0"/>
              <a:t>of a parent-</a:t>
            </a:r>
            <a:r>
              <a:rPr lang="en-GB" baseline="0" dirty="0" err="1"/>
              <a:t>proband</a:t>
            </a:r>
            <a:r>
              <a:rPr lang="en-GB" baseline="0" dirty="0"/>
              <a:t> trio maybe essential for certain gene-disease phenotypes. Please use the </a:t>
            </a:r>
            <a:r>
              <a:rPr lang="en-GB" sz="1200" kern="1200" dirty="0">
                <a:solidFill>
                  <a:schemeClr val="tx1"/>
                </a:solidFill>
                <a:effectLst/>
                <a:latin typeface="+mn-lt"/>
                <a:ea typeface="+mn-ea"/>
                <a:cs typeface="+mn-cs"/>
              </a:rPr>
              <a:t>Test Selection Tool to determine the family structure that should be tested for each clinical indication</a:t>
            </a:r>
            <a:r>
              <a:rPr lang="en-GB" sz="1200" kern="1200" baseline="0" dirty="0">
                <a:solidFill>
                  <a:schemeClr val="tx1"/>
                </a:solidFill>
                <a:effectLst/>
                <a:latin typeface="+mn-lt"/>
                <a:ea typeface="+mn-ea"/>
                <a:cs typeface="+mn-cs"/>
              </a:rPr>
              <a:t> - </a:t>
            </a:r>
            <a:r>
              <a:rPr lang="en-GB" u="sng" dirty="0">
                <a:hlinkClick r:id="rId3"/>
              </a:rPr>
              <a:t>test-selection-private.beta.genomics.nhs.uk/test-selection/clinical-tests</a:t>
            </a:r>
            <a:r>
              <a:rPr lang="en-GB" u="none" dirty="0"/>
              <a:t>.</a:t>
            </a:r>
            <a:r>
              <a:rPr lang="en-GB" dirty="0"/>
              <a:t> </a:t>
            </a:r>
            <a:r>
              <a:rPr lang="en-GB" baseline="0" dirty="0" smtClean="0"/>
              <a:t>To note, consenting family members </a:t>
            </a:r>
            <a:r>
              <a:rPr lang="en-GB" dirty="0" smtClean="0"/>
              <a:t>may be carried</a:t>
            </a:r>
            <a:r>
              <a:rPr lang="en-GB" baseline="0" dirty="0" smtClean="0"/>
              <a:t> out </a:t>
            </a:r>
            <a:r>
              <a:rPr lang="en-GB" dirty="0" smtClean="0"/>
              <a:t>in a separate consultation, face-to-face or by telephone, depending on the clinical context.</a:t>
            </a:r>
            <a:endParaRPr lang="en-GB" baseline="0" dirty="0"/>
          </a:p>
          <a:p>
            <a:pPr algn="just" fontAlgn="base"/>
            <a:endParaRPr lang="en-GB" baseline="0" dirty="0"/>
          </a:p>
          <a:p>
            <a:pPr algn="just" fontAlgn="base"/>
            <a:endParaRPr lang="en-GB" baseline="0" dirty="0"/>
          </a:p>
        </p:txBody>
      </p:sp>
      <p:sp>
        <p:nvSpPr>
          <p:cNvPr id="4" name="Slide Number Placeholder 3"/>
          <p:cNvSpPr>
            <a:spLocks noGrp="1"/>
          </p:cNvSpPr>
          <p:nvPr>
            <p:ph type="sldNum" sz="quarter" idx="10"/>
          </p:nvPr>
        </p:nvSpPr>
        <p:spPr/>
        <p:txBody>
          <a:bodyPr/>
          <a:lstStyle/>
          <a:p>
            <a:fld id="{1D8836BA-C941-46D2-86B7-854D2447F60C}" type="slidenum">
              <a:rPr lang="en-GB" smtClean="0"/>
              <a:t>11</a:t>
            </a:fld>
            <a:endParaRPr lang="en-GB"/>
          </a:p>
        </p:txBody>
      </p:sp>
    </p:spTree>
    <p:extLst>
      <p:ext uri="{BB962C8B-B14F-4D97-AF65-F5344CB8AC3E}">
        <p14:creationId xmlns:p14="http://schemas.microsoft.com/office/powerpoint/2010/main" val="2483035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dirty="0"/>
              <a:t>Slide </a:t>
            </a:r>
            <a:r>
              <a:rPr lang="en-GB" dirty="0" smtClean="0"/>
              <a:t>sourced from,</a:t>
            </a:r>
            <a:r>
              <a:rPr lang="en-GB" baseline="0" dirty="0" smtClean="0"/>
              <a:t> </a:t>
            </a:r>
            <a:r>
              <a:rPr lang="en-GB" dirty="0" smtClean="0"/>
              <a:t>N</a:t>
            </a:r>
            <a:r>
              <a:rPr lang="en-GB" b="0" dirty="0" smtClean="0"/>
              <a:t>HS England</a:t>
            </a:r>
            <a:r>
              <a:rPr lang="en-GB" b="0" baseline="0" dirty="0" smtClean="0"/>
              <a:t> </a:t>
            </a:r>
            <a:r>
              <a:rPr lang="en-GB" sz="1200" b="0" kern="1200" dirty="0" smtClean="0">
                <a:solidFill>
                  <a:schemeClr val="tx1"/>
                </a:solidFill>
                <a:effectLst/>
                <a:latin typeface="+mn-lt"/>
                <a:ea typeface="+mn-ea"/>
                <a:cs typeface="+mn-cs"/>
              </a:rPr>
              <a:t>DNA Extraction and Quality Control Guidance for Whole Genome Sequencing v3.0</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2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Germline DNA samples extracted for rare and inherited disease </a:t>
            </a:r>
            <a:r>
              <a:rPr lang="en-GB" sz="1200" kern="1200" dirty="0" smtClean="0">
                <a:solidFill>
                  <a:schemeClr val="tx1"/>
                </a:solidFill>
                <a:effectLst/>
                <a:latin typeface="+mn-lt"/>
                <a:ea typeface="+mn-ea"/>
                <a:cs typeface="+mn-cs"/>
              </a:rPr>
              <a:t>patients, </a:t>
            </a:r>
            <a:r>
              <a:rPr lang="en-GB" sz="1200" kern="1200" dirty="0">
                <a:solidFill>
                  <a:schemeClr val="tx1"/>
                </a:solidFill>
                <a:effectLst/>
                <a:latin typeface="+mn-lt"/>
                <a:ea typeface="+mn-ea"/>
                <a:cs typeface="+mn-cs"/>
              </a:rPr>
              <a:t>and </a:t>
            </a:r>
            <a:r>
              <a:rPr lang="en-GB" sz="1200" kern="1200" dirty="0" smtClean="0">
                <a:solidFill>
                  <a:schemeClr val="tx1"/>
                </a:solidFill>
                <a:effectLst/>
                <a:latin typeface="+mn-lt"/>
                <a:ea typeface="+mn-ea"/>
                <a:cs typeface="+mn-cs"/>
              </a:rPr>
              <a:t>their family members, </a:t>
            </a:r>
            <a:r>
              <a:rPr lang="en-GB" sz="1200" kern="1200" dirty="0">
                <a:solidFill>
                  <a:schemeClr val="tx1"/>
                </a:solidFill>
                <a:effectLst/>
                <a:latin typeface="+mn-lt"/>
                <a:ea typeface="+mn-ea"/>
                <a:cs typeface="+mn-cs"/>
              </a:rPr>
              <a:t>must meet the sample specification outlined above.</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If </a:t>
            </a:r>
            <a:r>
              <a:rPr lang="en-GB" sz="1200" kern="1200" dirty="0">
                <a:solidFill>
                  <a:schemeClr val="tx1"/>
                </a:solidFill>
                <a:effectLst/>
                <a:latin typeface="+mn-lt"/>
                <a:ea typeface="+mn-ea"/>
                <a:cs typeface="+mn-cs"/>
              </a:rPr>
              <a:t>the acquirement of sufficient DNA is not possible </a:t>
            </a:r>
            <a:r>
              <a:rPr lang="en-GB" sz="1200" kern="1200" dirty="0" smtClean="0">
                <a:solidFill>
                  <a:schemeClr val="tx1"/>
                </a:solidFill>
                <a:effectLst/>
                <a:latin typeface="+mn-lt"/>
                <a:ea typeface="+mn-ea"/>
                <a:cs typeface="+mn-cs"/>
              </a:rPr>
              <a:t>and a </a:t>
            </a:r>
            <a:r>
              <a:rPr lang="en-GB" sz="1200" kern="1200" dirty="0">
                <a:solidFill>
                  <a:schemeClr val="tx1"/>
                </a:solidFill>
                <a:effectLst/>
                <a:latin typeface="+mn-lt"/>
                <a:ea typeface="+mn-ea"/>
                <a:cs typeface="+mn-cs"/>
              </a:rPr>
              <a:t>reduced amount of DNA in a reduced volume (see above) </a:t>
            </a:r>
            <a:r>
              <a:rPr lang="en-GB" sz="1200" kern="1200" dirty="0" smtClean="0">
                <a:solidFill>
                  <a:schemeClr val="tx1"/>
                </a:solidFill>
                <a:effectLst/>
                <a:latin typeface="+mn-lt"/>
                <a:ea typeface="+mn-ea"/>
                <a:cs typeface="+mn-cs"/>
              </a:rPr>
              <a:t>are submitted, this is on </a:t>
            </a:r>
            <a:r>
              <a:rPr lang="en-GB" sz="1200" kern="1200" dirty="0">
                <a:solidFill>
                  <a:schemeClr val="tx1"/>
                </a:solidFill>
                <a:effectLst/>
                <a:latin typeface="+mn-lt"/>
                <a:ea typeface="+mn-ea"/>
                <a:cs typeface="+mn-cs"/>
              </a:rPr>
              <a:t>the understanding that there is an increased likelihood of no results being returned or partial WGS results are available due to the inability to repeat or rework the library preparation and/or </a:t>
            </a:r>
            <a:r>
              <a:rPr lang="en-GB" sz="1200" kern="1200" dirty="0" smtClean="0">
                <a:solidFill>
                  <a:schemeClr val="tx1"/>
                </a:solidFill>
                <a:effectLst/>
                <a:latin typeface="+mn-lt"/>
                <a:ea typeface="+mn-ea"/>
                <a:cs typeface="+mn-cs"/>
              </a:rPr>
              <a:t>WGS.</a:t>
            </a:r>
            <a:r>
              <a:rPr lang="en-GB" sz="1200" kern="1200" baseline="0" dirty="0" smtClean="0">
                <a:solidFill>
                  <a:schemeClr val="tx1"/>
                </a:solidFill>
                <a:effectLst/>
                <a:latin typeface="+mn-lt"/>
                <a:ea typeface="+mn-ea"/>
                <a:cs typeface="+mn-cs"/>
              </a:rPr>
              <a:t> </a:t>
            </a:r>
            <a:r>
              <a:rPr lang="en-GB" sz="1200" kern="1200" dirty="0">
                <a:solidFill>
                  <a:schemeClr val="tx1"/>
                </a:solidFill>
                <a:effectLst/>
                <a:latin typeface="+mn-lt"/>
                <a:ea typeface="+mn-ea"/>
                <a:cs typeface="+mn-cs"/>
              </a:rPr>
              <a:t>Specific approval is not required for the submission of reduced DNA requirement samples, but this will be audited by NHS England.</a:t>
            </a:r>
          </a:p>
          <a:p>
            <a:endParaRPr lang="en-GB" dirty="0"/>
          </a:p>
        </p:txBody>
      </p:sp>
      <p:sp>
        <p:nvSpPr>
          <p:cNvPr id="4" name="Slide Number Placeholder 3"/>
          <p:cNvSpPr>
            <a:spLocks noGrp="1"/>
          </p:cNvSpPr>
          <p:nvPr>
            <p:ph type="sldNum" sz="quarter" idx="10"/>
          </p:nvPr>
        </p:nvSpPr>
        <p:spPr/>
        <p:txBody>
          <a:bodyPr/>
          <a:lstStyle/>
          <a:p>
            <a:fld id="{1D8836BA-C941-46D2-86B7-854D2447F60C}" type="slidenum">
              <a:rPr lang="en-GB" smtClean="0"/>
              <a:t>12</a:t>
            </a:fld>
            <a:endParaRPr lang="en-GB"/>
          </a:p>
        </p:txBody>
      </p:sp>
    </p:spTree>
    <p:extLst>
      <p:ext uri="{BB962C8B-B14F-4D97-AF65-F5344CB8AC3E}">
        <p14:creationId xmlns:p14="http://schemas.microsoft.com/office/powerpoint/2010/main" val="1137053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836BA-C941-46D2-86B7-854D2447F60C}" type="slidenum">
              <a:rPr lang="en-GB" smtClean="0"/>
              <a:t>13</a:t>
            </a:fld>
            <a:endParaRPr lang="en-GB"/>
          </a:p>
        </p:txBody>
      </p:sp>
    </p:spTree>
    <p:extLst>
      <p:ext uri="{BB962C8B-B14F-4D97-AF65-F5344CB8AC3E}">
        <p14:creationId xmlns:p14="http://schemas.microsoft.com/office/powerpoint/2010/main" val="2281299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dirty="0" smtClean="0"/>
              <a:t>Slide sourced from,</a:t>
            </a:r>
            <a:r>
              <a:rPr lang="en-GB" baseline="0" dirty="0" smtClean="0"/>
              <a:t> </a:t>
            </a:r>
            <a:r>
              <a:rPr lang="en-GB" dirty="0" smtClean="0"/>
              <a:t>N</a:t>
            </a:r>
            <a:r>
              <a:rPr lang="en-GB" b="0" dirty="0" smtClean="0"/>
              <a:t>HS England</a:t>
            </a:r>
            <a:r>
              <a:rPr lang="en-GB" b="0" baseline="0" dirty="0" smtClean="0"/>
              <a:t> </a:t>
            </a:r>
            <a:r>
              <a:rPr lang="en-GB" sz="1200" b="0" kern="1200" dirty="0" smtClean="0">
                <a:solidFill>
                  <a:schemeClr val="tx1"/>
                </a:solidFill>
                <a:effectLst/>
                <a:latin typeface="+mn-lt"/>
                <a:ea typeface="+mn-ea"/>
                <a:cs typeface="+mn-cs"/>
              </a:rPr>
              <a:t>DNA Extraction and Quality Control Guidance for Whole Genome </a:t>
            </a:r>
            <a:r>
              <a:rPr lang="en-GB" sz="1200" b="0" kern="1200" smtClean="0">
                <a:solidFill>
                  <a:schemeClr val="tx1"/>
                </a:solidFill>
                <a:effectLst/>
                <a:latin typeface="+mn-lt"/>
                <a:ea typeface="+mn-ea"/>
                <a:cs typeface="+mn-cs"/>
              </a:rPr>
              <a:t>Sequencing v3.0.</a:t>
            </a:r>
            <a:r>
              <a:rPr lang="en-GB" sz="1200" b="0" kern="1200" baseline="0" smtClean="0">
                <a:solidFill>
                  <a:schemeClr val="tx1"/>
                </a:solidFill>
                <a:effectLst/>
                <a:latin typeface="+mn-lt"/>
                <a:ea typeface="+mn-ea"/>
                <a:cs typeface="+mn-cs"/>
              </a:rPr>
              <a:t> </a:t>
            </a:r>
            <a:r>
              <a:rPr lang="en-GB" sz="1200" kern="1200" smtClean="0">
                <a:solidFill>
                  <a:schemeClr val="tx1"/>
                </a:solidFill>
                <a:effectLst/>
                <a:latin typeface="+mn-lt"/>
                <a:ea typeface="+mn-ea"/>
                <a:cs typeface="+mn-cs"/>
              </a:rPr>
              <a:t>Germline </a:t>
            </a:r>
            <a:r>
              <a:rPr lang="en-GB" sz="1200" kern="1200" dirty="0" smtClean="0">
                <a:solidFill>
                  <a:schemeClr val="tx1"/>
                </a:solidFill>
                <a:effectLst/>
                <a:latin typeface="+mn-lt"/>
                <a:ea typeface="+mn-ea"/>
                <a:cs typeface="+mn-cs"/>
              </a:rPr>
              <a:t>DNA </a:t>
            </a:r>
            <a:r>
              <a:rPr lang="en-GB" sz="1200" kern="1200" dirty="0">
                <a:solidFill>
                  <a:schemeClr val="tx1"/>
                </a:solidFill>
                <a:effectLst/>
                <a:latin typeface="+mn-lt"/>
                <a:ea typeface="+mn-ea"/>
                <a:cs typeface="+mn-cs"/>
              </a:rPr>
              <a:t>samples extracted for cancer patients must meet the sample specification outlined above.</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If the acquirement of sufficient DNA is not possible and a reduced amount of DNA in a reduced volume (see above) are submitted, this is on the understanding that there is an increased likelihood of no results being returned or partial WGS results are available due to the inability to repeat or rework the library preparation and/or WGS.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Specific approval is not required for the submission of reduced DNA requirement samples, but this will be audited by NHS England.</a:t>
            </a:r>
          </a:p>
          <a:p>
            <a:pPr algn="just"/>
            <a:endParaRPr lang="en-GB" sz="1200" kern="1200" dirty="0">
              <a:solidFill>
                <a:schemeClr val="tx1"/>
              </a:solidFill>
              <a:effectLst/>
              <a:latin typeface="+mn-lt"/>
              <a:ea typeface="+mn-ea"/>
              <a:cs typeface="+mn-cs"/>
            </a:endParaRPr>
          </a:p>
          <a:p>
            <a:pPr algn="just"/>
            <a:r>
              <a:rPr lang="en-GB" sz="1200" kern="1200" dirty="0">
                <a:solidFill>
                  <a:schemeClr val="tx1"/>
                </a:solidFill>
                <a:effectLst/>
                <a:latin typeface="+mn-lt"/>
                <a:ea typeface="+mn-ea"/>
                <a:cs typeface="+mn-cs"/>
              </a:rPr>
              <a:t>For some patients the tumour samples available are small or for haematological patients, the germline sample is limited, and may not yield a sufficient amount of DNA to meet even the reduced sample specification outlined in the</a:t>
            </a:r>
            <a:r>
              <a:rPr lang="en-GB" sz="1200" kern="1200" baseline="0" dirty="0">
                <a:solidFill>
                  <a:schemeClr val="tx1"/>
                </a:solidFill>
                <a:effectLst/>
                <a:latin typeface="+mn-lt"/>
                <a:ea typeface="+mn-ea"/>
                <a:cs typeface="+mn-cs"/>
              </a:rPr>
              <a:t> above table</a:t>
            </a:r>
            <a:r>
              <a:rPr lang="en-GB" sz="1200" kern="1200" dirty="0">
                <a:solidFill>
                  <a:schemeClr val="tx1"/>
                </a:solidFill>
                <a:effectLst/>
                <a:latin typeface="+mn-lt"/>
                <a:ea typeface="+mn-ea"/>
                <a:cs typeface="+mn-cs"/>
              </a:rPr>
              <a:t>. In such cases then any amount of DNA can be submitted for WGS but the minimum volume of 50µl must be submitted to </a:t>
            </a:r>
            <a:r>
              <a:rPr lang="en-GB" sz="1200" kern="1200" dirty="0" smtClean="0">
                <a:solidFill>
                  <a:schemeClr val="tx1"/>
                </a:solidFill>
                <a:effectLst/>
                <a:latin typeface="+mn-lt"/>
                <a:ea typeface="+mn-ea"/>
                <a:cs typeface="+mn-cs"/>
              </a:rPr>
              <a:t>the local WGS test </a:t>
            </a:r>
            <a:r>
              <a:rPr lang="en-GB" sz="1200" kern="1200" dirty="0">
                <a:solidFill>
                  <a:schemeClr val="tx1"/>
                </a:solidFill>
                <a:effectLst/>
                <a:latin typeface="+mn-lt"/>
                <a:ea typeface="+mn-ea"/>
                <a:cs typeface="+mn-cs"/>
              </a:rPr>
              <a:t>p</a:t>
            </a:r>
            <a:r>
              <a:rPr lang="en-GB" sz="1200" kern="1200" dirty="0" smtClean="0">
                <a:solidFill>
                  <a:schemeClr val="tx1"/>
                </a:solidFill>
                <a:effectLst/>
                <a:latin typeface="+mn-lt"/>
                <a:ea typeface="+mn-ea"/>
                <a:cs typeface="+mn-cs"/>
              </a:rPr>
              <a:t>rovider </a:t>
            </a:r>
            <a:r>
              <a:rPr lang="en-GB" sz="1200" kern="1200" dirty="0">
                <a:solidFill>
                  <a:schemeClr val="tx1"/>
                </a:solidFill>
                <a:effectLst/>
                <a:latin typeface="+mn-lt"/>
                <a:ea typeface="+mn-ea"/>
                <a:cs typeface="+mn-cs"/>
              </a:rPr>
              <a:t>to enable processing and sub-optimal </a:t>
            </a:r>
            <a:r>
              <a:rPr lang="en-GB" sz="1200" kern="1200" dirty="0" smtClean="0">
                <a:solidFill>
                  <a:schemeClr val="tx1"/>
                </a:solidFill>
                <a:effectLst/>
                <a:latin typeface="+mn-lt"/>
                <a:ea typeface="+mn-ea"/>
                <a:cs typeface="+mn-cs"/>
              </a:rPr>
              <a:t>WGS </a:t>
            </a:r>
            <a:r>
              <a:rPr lang="en-GB" sz="1200" kern="1200" dirty="0">
                <a:solidFill>
                  <a:schemeClr val="tx1"/>
                </a:solidFill>
                <a:effectLst/>
                <a:latin typeface="+mn-lt"/>
                <a:ea typeface="+mn-ea"/>
                <a:cs typeface="+mn-cs"/>
              </a:rPr>
              <a:t>data may be returned to the submitting GLH test provider</a:t>
            </a:r>
            <a:r>
              <a:rPr lang="en-GB" sz="1200" kern="1200" dirty="0" smtClean="0">
                <a:solidFill>
                  <a:schemeClr val="tx1"/>
                </a:solidFill>
                <a:effectLst/>
                <a:latin typeface="+mn-lt"/>
                <a:ea typeface="+mn-ea"/>
                <a:cs typeface="+mn-cs"/>
              </a:rPr>
              <a:t>.</a:t>
            </a:r>
          </a:p>
          <a:p>
            <a:endParaRPr lang="en-GB" sz="1200" kern="1200" dirty="0" smtClean="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1D8836BA-C941-46D2-86B7-854D2447F60C}" type="slidenum">
              <a:rPr lang="en-GB" smtClean="0"/>
              <a:t>14</a:t>
            </a:fld>
            <a:endParaRPr lang="en-GB"/>
          </a:p>
        </p:txBody>
      </p:sp>
    </p:spTree>
    <p:extLst>
      <p:ext uri="{BB962C8B-B14F-4D97-AF65-F5344CB8AC3E}">
        <p14:creationId xmlns:p14="http://schemas.microsoft.com/office/powerpoint/2010/main" val="2829816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lnSpc>
                <a:spcPct val="100000"/>
              </a:lnSpc>
              <a:spcBef>
                <a:spcPts val="0"/>
              </a:spcBef>
              <a:spcAft>
                <a:spcPts val="600"/>
              </a:spcAft>
              <a:buFont typeface="+mj-lt"/>
              <a:buNone/>
              <a:defRPr/>
            </a:pPr>
            <a:r>
              <a:rPr lang="en-GB" dirty="0" smtClean="0"/>
              <a:t>For tumour requirements,</a:t>
            </a:r>
            <a:r>
              <a:rPr lang="en-GB" baseline="0" dirty="0" smtClean="0"/>
              <a:t> u</a:t>
            </a:r>
            <a:r>
              <a:rPr lang="en-GB" dirty="0" smtClean="0"/>
              <a:t>se</a:t>
            </a:r>
            <a:r>
              <a:rPr lang="en-GB" baseline="0" dirty="0" smtClean="0"/>
              <a:t> the appropriate guidance:</a:t>
            </a:r>
            <a:endParaRPr lang="en-GB" dirty="0" smtClean="0"/>
          </a:p>
          <a:p>
            <a:pPr marL="514350" lvl="0" indent="-514350" algn="just">
              <a:lnSpc>
                <a:spcPct val="100000"/>
              </a:lnSpc>
              <a:spcBef>
                <a:spcPts val="0"/>
              </a:spcBef>
              <a:spcAft>
                <a:spcPts val="600"/>
              </a:spcAft>
              <a:buFont typeface="+mj-lt"/>
              <a:buAutoNum type="arabicPeriod"/>
              <a:defRPr/>
            </a:pPr>
            <a:r>
              <a:rPr lang="en-GB" dirty="0" smtClean="0"/>
              <a:t>Sample Handling Guidance for Whole Genome Sequencing of Solid Tumour Samples</a:t>
            </a:r>
          </a:p>
          <a:p>
            <a:pPr marL="514350" lvl="0" indent="-514350" algn="just">
              <a:lnSpc>
                <a:spcPct val="100000"/>
              </a:lnSpc>
              <a:spcBef>
                <a:spcPts val="0"/>
              </a:spcBef>
              <a:spcAft>
                <a:spcPts val="600"/>
              </a:spcAft>
              <a:buFont typeface="+mj-lt"/>
              <a:buAutoNum type="arabicPeriod"/>
              <a:defRPr/>
            </a:pPr>
            <a:r>
              <a:rPr lang="en-GB" dirty="0" smtClean="0"/>
              <a:t>Sample Handling Guidance for Whole Genome Sequencing of Haematological Malignancies for Adults, Children and Young People.</a:t>
            </a:r>
            <a:endParaRPr lang="en-GB" dirty="0"/>
          </a:p>
        </p:txBody>
      </p:sp>
      <p:sp>
        <p:nvSpPr>
          <p:cNvPr id="4" name="Slide Number Placeholder 3"/>
          <p:cNvSpPr>
            <a:spLocks noGrp="1"/>
          </p:cNvSpPr>
          <p:nvPr>
            <p:ph type="sldNum" sz="quarter" idx="10"/>
          </p:nvPr>
        </p:nvSpPr>
        <p:spPr/>
        <p:txBody>
          <a:bodyPr/>
          <a:lstStyle/>
          <a:p>
            <a:fld id="{1D8836BA-C941-46D2-86B7-854D2447F60C}" type="slidenum">
              <a:rPr lang="en-GB" smtClean="0"/>
              <a:t>15</a:t>
            </a:fld>
            <a:endParaRPr lang="en-GB"/>
          </a:p>
        </p:txBody>
      </p:sp>
    </p:spTree>
    <p:extLst>
      <p:ext uri="{BB962C8B-B14F-4D97-AF65-F5344CB8AC3E}">
        <p14:creationId xmlns:p14="http://schemas.microsoft.com/office/powerpoint/2010/main" val="976784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dirty="0" smtClean="0"/>
              <a:t>Using</a:t>
            </a:r>
            <a:r>
              <a:rPr lang="en-GB" baseline="0" dirty="0" smtClean="0"/>
              <a:t> knowledge at the time of publication of this handbook, </a:t>
            </a:r>
            <a:r>
              <a:rPr lang="en-GB" dirty="0" smtClean="0"/>
              <a:t>The North</a:t>
            </a:r>
            <a:r>
              <a:rPr lang="en-GB" baseline="0" dirty="0" smtClean="0"/>
              <a:t> Thames GLH has produced sample handling summary documents. Please contact the North Thames GLH for a copy. </a:t>
            </a:r>
            <a:endParaRPr lang="en-GB" sz="4400" dirty="0">
              <a:solidFill>
                <a:srgbClr val="FF0000"/>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fld id="{1D8836BA-C941-46D2-86B7-854D2447F60C}" type="slidenum">
              <a:rPr lang="en-GB" smtClean="0"/>
              <a:t>16</a:t>
            </a:fld>
            <a:endParaRPr lang="en-GB"/>
          </a:p>
        </p:txBody>
      </p:sp>
    </p:spTree>
    <p:extLst>
      <p:ext uri="{BB962C8B-B14F-4D97-AF65-F5344CB8AC3E}">
        <p14:creationId xmlns:p14="http://schemas.microsoft.com/office/powerpoint/2010/main" val="85050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dirty="0" smtClean="0"/>
              <a:t>Using</a:t>
            </a:r>
            <a:r>
              <a:rPr lang="en-GB" baseline="0" dirty="0" smtClean="0"/>
              <a:t> knowledge at the time of publication of this handbook, </a:t>
            </a:r>
            <a:r>
              <a:rPr lang="en-GB" dirty="0" smtClean="0"/>
              <a:t>The North</a:t>
            </a:r>
            <a:r>
              <a:rPr lang="en-GB" baseline="0" dirty="0" smtClean="0"/>
              <a:t> Thames GLH has produced sample handling summary documents. Please contact the North Thames GLH for a copy.  </a:t>
            </a:r>
            <a:endParaRPr lang="en-GB" sz="4400" dirty="0">
              <a:solidFill>
                <a:srgbClr val="FF0000"/>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fld id="{1D8836BA-C941-46D2-86B7-854D2447F60C}" type="slidenum">
              <a:rPr lang="en-GB" smtClean="0"/>
              <a:t>17</a:t>
            </a:fld>
            <a:endParaRPr lang="en-GB"/>
          </a:p>
        </p:txBody>
      </p:sp>
    </p:spTree>
    <p:extLst>
      <p:ext uri="{BB962C8B-B14F-4D97-AF65-F5344CB8AC3E}">
        <p14:creationId xmlns:p14="http://schemas.microsoft.com/office/powerpoint/2010/main" val="25797887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D8836BA-C941-46D2-86B7-854D2447F60C}" type="slidenum">
              <a:rPr lang="en-GB" smtClean="0"/>
              <a:t>18</a:t>
            </a:fld>
            <a:endParaRPr lang="en-GB"/>
          </a:p>
        </p:txBody>
      </p:sp>
    </p:spTree>
    <p:extLst>
      <p:ext uri="{BB962C8B-B14F-4D97-AF65-F5344CB8AC3E}">
        <p14:creationId xmlns:p14="http://schemas.microsoft.com/office/powerpoint/2010/main" val="22010873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more information on</a:t>
            </a:r>
            <a:r>
              <a:rPr lang="en-GB" baseline="0" dirty="0"/>
              <a:t> sample uses see module, NTGLH007_Whole Genome Sequencing </a:t>
            </a:r>
            <a:r>
              <a:rPr lang="en-GB" baseline="0" dirty="0" smtClean="0"/>
              <a:t>results.</a:t>
            </a:r>
            <a:endParaRPr lang="en-GB" dirty="0"/>
          </a:p>
        </p:txBody>
      </p:sp>
      <p:sp>
        <p:nvSpPr>
          <p:cNvPr id="4" name="Slide Number Placeholder 3"/>
          <p:cNvSpPr>
            <a:spLocks noGrp="1"/>
          </p:cNvSpPr>
          <p:nvPr>
            <p:ph type="sldNum" sz="quarter" idx="10"/>
          </p:nvPr>
        </p:nvSpPr>
        <p:spPr/>
        <p:txBody>
          <a:bodyPr/>
          <a:lstStyle/>
          <a:p>
            <a:fld id="{1D8836BA-C941-46D2-86B7-854D2447F60C}" type="slidenum">
              <a:rPr lang="en-GB" smtClean="0"/>
              <a:t>19</a:t>
            </a:fld>
            <a:endParaRPr lang="en-GB"/>
          </a:p>
        </p:txBody>
      </p:sp>
    </p:spTree>
    <p:extLst>
      <p:ext uri="{BB962C8B-B14F-4D97-AF65-F5344CB8AC3E}">
        <p14:creationId xmlns:p14="http://schemas.microsoft.com/office/powerpoint/2010/main" val="1171784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baseline="0" dirty="0" smtClean="0"/>
              <a:t>Published 14/10/2020. Content is current at time of publication. Contact your GLH test provider for current GMS test forms.</a:t>
            </a:r>
            <a:endParaRPr lang="en-GB" dirty="0" smtClean="0"/>
          </a:p>
        </p:txBody>
      </p:sp>
      <p:sp>
        <p:nvSpPr>
          <p:cNvPr id="4" name="Slide Number Placeholder 3"/>
          <p:cNvSpPr>
            <a:spLocks noGrp="1"/>
          </p:cNvSpPr>
          <p:nvPr>
            <p:ph type="sldNum" sz="quarter" idx="10"/>
          </p:nvPr>
        </p:nvSpPr>
        <p:spPr/>
        <p:txBody>
          <a:bodyPr/>
          <a:lstStyle/>
          <a:p>
            <a:fld id="{1D8836BA-C941-46D2-86B7-854D2447F60C}" type="slidenum">
              <a:rPr lang="en-GB" smtClean="0"/>
              <a:t>2</a:t>
            </a:fld>
            <a:endParaRPr lang="en-GB"/>
          </a:p>
        </p:txBody>
      </p:sp>
    </p:spTree>
    <p:extLst>
      <p:ext uri="{BB962C8B-B14F-4D97-AF65-F5344CB8AC3E}">
        <p14:creationId xmlns:p14="http://schemas.microsoft.com/office/powerpoint/2010/main" val="37514987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836BA-C941-46D2-86B7-854D2447F60C}" type="slidenum">
              <a:rPr lang="en-GB" smtClean="0"/>
              <a:t>20</a:t>
            </a:fld>
            <a:endParaRPr lang="en-GB"/>
          </a:p>
        </p:txBody>
      </p:sp>
    </p:spTree>
    <p:extLst>
      <p:ext uri="{BB962C8B-B14F-4D97-AF65-F5344CB8AC3E}">
        <p14:creationId xmlns:p14="http://schemas.microsoft.com/office/powerpoint/2010/main" val="5869999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lnSpc>
                <a:spcPct val="100000"/>
              </a:lnSpc>
              <a:spcBef>
                <a:spcPts val="0"/>
              </a:spcBef>
              <a:spcAft>
                <a:spcPts val="600"/>
              </a:spcAft>
              <a:buFont typeface="+mj-lt"/>
              <a:buNone/>
              <a:defRPr/>
            </a:pPr>
            <a:r>
              <a:rPr lang="en-GB" sz="1200" kern="1200" dirty="0">
                <a:solidFill>
                  <a:schemeClr val="tx1"/>
                </a:solidFill>
                <a:effectLst/>
                <a:latin typeface="+mn-lt"/>
                <a:ea typeface="+mn-ea"/>
                <a:cs typeface="+mn-cs"/>
              </a:rPr>
              <a:t>Red box refers to steps considered in the </a:t>
            </a:r>
            <a:r>
              <a:rPr lang="en-GB" dirty="0" smtClean="0"/>
              <a:t>NHS England</a:t>
            </a:r>
            <a:r>
              <a:rPr lang="en-GB" baseline="0" dirty="0" smtClean="0"/>
              <a:t> </a:t>
            </a:r>
            <a:r>
              <a:rPr lang="en-GB" dirty="0" smtClean="0"/>
              <a:t>DNA Extraction and Quality Control Guidance for Whole Genome Sequencing</a:t>
            </a:r>
            <a:r>
              <a:rPr lang="en-GB" baseline="0" dirty="0" smtClean="0"/>
              <a:t> v3.0.</a:t>
            </a:r>
            <a:endParaRPr lang="en-GB" dirty="0"/>
          </a:p>
        </p:txBody>
      </p:sp>
      <p:sp>
        <p:nvSpPr>
          <p:cNvPr id="4" name="Slide Number Placeholder 3"/>
          <p:cNvSpPr>
            <a:spLocks noGrp="1"/>
          </p:cNvSpPr>
          <p:nvPr>
            <p:ph type="sldNum" sz="quarter" idx="10"/>
          </p:nvPr>
        </p:nvSpPr>
        <p:spPr/>
        <p:txBody>
          <a:bodyPr/>
          <a:lstStyle/>
          <a:p>
            <a:fld id="{1D8836BA-C941-46D2-86B7-854D2447F60C}" type="slidenum">
              <a:rPr lang="en-GB" smtClean="0"/>
              <a:t>21</a:t>
            </a:fld>
            <a:endParaRPr lang="en-GB"/>
          </a:p>
        </p:txBody>
      </p:sp>
    </p:spTree>
    <p:extLst>
      <p:ext uri="{BB962C8B-B14F-4D97-AF65-F5344CB8AC3E}">
        <p14:creationId xmlns:p14="http://schemas.microsoft.com/office/powerpoint/2010/main" val="15892111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Red box refers to steps considered in the </a:t>
            </a:r>
            <a:r>
              <a:rPr lang="en-GB" sz="1200" kern="1200" dirty="0" smtClean="0">
                <a:solidFill>
                  <a:schemeClr val="tx1"/>
                </a:solidFill>
                <a:effectLst/>
                <a:latin typeface="+mn-lt"/>
                <a:ea typeface="+mn-ea"/>
                <a:cs typeface="+mn-cs"/>
              </a:rPr>
              <a:t>NHS England </a:t>
            </a:r>
            <a:r>
              <a:rPr lang="en-GB" sz="1200" kern="1200" dirty="0">
                <a:solidFill>
                  <a:schemeClr val="tx1"/>
                </a:solidFill>
                <a:effectLst/>
                <a:latin typeface="+mn-lt"/>
                <a:ea typeface="+mn-ea"/>
                <a:cs typeface="+mn-cs"/>
              </a:rPr>
              <a:t>Sample Handling Guidance for Whole Genome Sequencing of Haematological Malignancies for Adults, Children and Young </a:t>
            </a:r>
            <a:r>
              <a:rPr lang="en-GB" sz="1200" kern="1200" dirty="0" smtClean="0">
                <a:solidFill>
                  <a:schemeClr val="tx1"/>
                </a:solidFill>
                <a:effectLst/>
                <a:latin typeface="+mn-lt"/>
                <a:ea typeface="+mn-ea"/>
                <a:cs typeface="+mn-cs"/>
              </a:rPr>
              <a:t>People</a:t>
            </a:r>
            <a:r>
              <a:rPr lang="en-GB" sz="1200" kern="1200" baseline="0" dirty="0" smtClean="0">
                <a:solidFill>
                  <a:schemeClr val="tx1"/>
                </a:solidFill>
                <a:effectLst/>
                <a:latin typeface="+mn-lt"/>
                <a:ea typeface="+mn-ea"/>
                <a:cs typeface="+mn-cs"/>
              </a:rPr>
              <a:t> v3.0.</a:t>
            </a:r>
          </a:p>
          <a:p>
            <a:endParaRPr lang="en-GB" dirty="0"/>
          </a:p>
        </p:txBody>
      </p:sp>
      <p:sp>
        <p:nvSpPr>
          <p:cNvPr id="4" name="Slide Number Placeholder 3"/>
          <p:cNvSpPr>
            <a:spLocks noGrp="1"/>
          </p:cNvSpPr>
          <p:nvPr>
            <p:ph type="sldNum" sz="quarter" idx="10"/>
          </p:nvPr>
        </p:nvSpPr>
        <p:spPr/>
        <p:txBody>
          <a:bodyPr/>
          <a:lstStyle/>
          <a:p>
            <a:fld id="{1D8836BA-C941-46D2-86B7-854D2447F60C}" type="slidenum">
              <a:rPr lang="en-GB" smtClean="0"/>
              <a:t>22</a:t>
            </a:fld>
            <a:endParaRPr lang="en-GB"/>
          </a:p>
        </p:txBody>
      </p:sp>
    </p:spTree>
    <p:extLst>
      <p:ext uri="{BB962C8B-B14F-4D97-AF65-F5344CB8AC3E}">
        <p14:creationId xmlns:p14="http://schemas.microsoft.com/office/powerpoint/2010/main" val="15144703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D8836BA-C941-46D2-86B7-854D2447F60C}" type="slidenum">
              <a:rPr lang="en-GB" smtClean="0"/>
              <a:t>23</a:t>
            </a:fld>
            <a:endParaRPr lang="en-GB"/>
          </a:p>
        </p:txBody>
      </p:sp>
    </p:spTree>
    <p:extLst>
      <p:ext uri="{BB962C8B-B14F-4D97-AF65-F5344CB8AC3E}">
        <p14:creationId xmlns:p14="http://schemas.microsoft.com/office/powerpoint/2010/main" val="42696400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Published 14/10/2020. Content is current at time of publication. Contact </a:t>
            </a:r>
            <a:r>
              <a:rPr lang="en-GB" baseline="0" dirty="0"/>
              <a:t>your GLH test </a:t>
            </a:r>
            <a:r>
              <a:rPr lang="en-GB" baseline="0" dirty="0" smtClean="0"/>
              <a:t>provider for current GMS test forms.</a:t>
            </a:r>
            <a:endParaRPr lang="en-GB" dirty="0"/>
          </a:p>
          <a:p>
            <a:endParaRPr lang="en-GB" dirty="0" smtClean="0">
              <a:solidFill>
                <a:srgbClr val="FF0000"/>
              </a:solidFill>
            </a:endParaRPr>
          </a:p>
          <a:p>
            <a:endParaRPr lang="en-GB" dirty="0" smtClean="0">
              <a:solidFill>
                <a:srgbClr val="FF0000"/>
              </a:solidFill>
            </a:endParaRPr>
          </a:p>
          <a:p>
            <a:endParaRPr lang="en-GB" dirty="0" smtClean="0">
              <a:solidFill>
                <a:srgbClr val="FF0000"/>
              </a:solidFill>
            </a:endParaRPr>
          </a:p>
          <a:p>
            <a:endParaRPr lang="en-GB" dirty="0" smtClean="0">
              <a:solidFill>
                <a:srgbClr val="FF0000"/>
              </a:solidFill>
            </a:endParaRPr>
          </a:p>
        </p:txBody>
      </p:sp>
      <p:sp>
        <p:nvSpPr>
          <p:cNvPr id="4" name="Slide Number Placeholder 3"/>
          <p:cNvSpPr>
            <a:spLocks noGrp="1"/>
          </p:cNvSpPr>
          <p:nvPr>
            <p:ph type="sldNum" sz="quarter" idx="5"/>
          </p:nvPr>
        </p:nvSpPr>
        <p:spPr/>
        <p:txBody>
          <a:bodyPr/>
          <a:lstStyle/>
          <a:p>
            <a:fld id="{45E2F50D-3F5E-4924-9384-AA99C06CBB75}" type="slidenum">
              <a:rPr lang="en-GB" smtClean="0"/>
              <a:t>24</a:t>
            </a:fld>
            <a:endParaRPr lang="en-GB"/>
          </a:p>
        </p:txBody>
      </p:sp>
    </p:spTree>
    <p:extLst>
      <p:ext uri="{BB962C8B-B14F-4D97-AF65-F5344CB8AC3E}">
        <p14:creationId xmlns:p14="http://schemas.microsoft.com/office/powerpoint/2010/main" val="563237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836BA-C941-46D2-86B7-854D2447F60C}" type="slidenum">
              <a:rPr lang="en-GB" smtClean="0"/>
              <a:t>3</a:t>
            </a:fld>
            <a:endParaRPr lang="en-GB"/>
          </a:p>
        </p:txBody>
      </p:sp>
    </p:spTree>
    <p:extLst>
      <p:ext uri="{BB962C8B-B14F-4D97-AF65-F5344CB8AC3E}">
        <p14:creationId xmlns:p14="http://schemas.microsoft.com/office/powerpoint/2010/main" val="3283188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836BA-C941-46D2-86B7-854D2447F60C}" type="slidenum">
              <a:rPr lang="en-GB" smtClean="0"/>
              <a:t>4</a:t>
            </a:fld>
            <a:endParaRPr lang="en-GB"/>
          </a:p>
        </p:txBody>
      </p:sp>
    </p:spTree>
    <p:extLst>
      <p:ext uri="{BB962C8B-B14F-4D97-AF65-F5344CB8AC3E}">
        <p14:creationId xmlns:p14="http://schemas.microsoft.com/office/powerpoint/2010/main" val="1333337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dirty="0"/>
              <a:t>Genomics</a:t>
            </a:r>
            <a:r>
              <a:rPr lang="en-GB" baseline="0" dirty="0"/>
              <a:t> (and genetics) in rare disease or cancer </a:t>
            </a:r>
            <a:r>
              <a:rPr lang="en-GB" baseline="0" dirty="0" smtClean="0"/>
              <a:t>affected patients can characterise </a:t>
            </a:r>
            <a:r>
              <a:rPr lang="en-GB" baseline="0" dirty="0"/>
              <a:t>DNA present in all cells of the body. Changes in the DNA here are termed as germline or constitutional variation. In cancer, DNA present in the cells of the tumour can also be characterised. Changes in the DNA here are termed as acquired or somatic variation. </a:t>
            </a:r>
          </a:p>
          <a:p>
            <a:pPr algn="just"/>
            <a:endParaRPr lang="en-GB" dirty="0"/>
          </a:p>
          <a:p>
            <a:pPr algn="just"/>
            <a:r>
              <a:rPr lang="en-GB" dirty="0"/>
              <a:t>Examples</a:t>
            </a:r>
            <a:r>
              <a:rPr lang="en-GB" baseline="0" dirty="0"/>
              <a:t> of source DNA:</a:t>
            </a:r>
          </a:p>
          <a:p>
            <a:pPr algn="just"/>
            <a:r>
              <a:rPr lang="en-GB" baseline="0" dirty="0" smtClean="0"/>
              <a:t>1. Germline</a:t>
            </a:r>
            <a:r>
              <a:rPr lang="en-GB" dirty="0"/>
              <a:t>: Blood,</a:t>
            </a:r>
            <a:r>
              <a:rPr lang="en-GB" baseline="0" dirty="0"/>
              <a:t> </a:t>
            </a:r>
            <a:r>
              <a:rPr lang="en-GB" baseline="0" dirty="0" smtClean="0"/>
              <a:t>saliva meeting certain criteria, </a:t>
            </a:r>
            <a:r>
              <a:rPr lang="en-GB" baseline="0" dirty="0"/>
              <a:t>fibroblast-derived DNA, </a:t>
            </a:r>
            <a:r>
              <a:rPr lang="en-GB" baseline="0" dirty="0" smtClean="0"/>
              <a:t>uncultured skin </a:t>
            </a:r>
            <a:r>
              <a:rPr lang="en-GB" baseline="0" dirty="0"/>
              <a:t>biopsy </a:t>
            </a:r>
            <a:r>
              <a:rPr lang="en-GB" baseline="0" dirty="0" smtClean="0"/>
              <a:t>or </a:t>
            </a:r>
            <a:r>
              <a:rPr lang="en-GB" baseline="0" dirty="0"/>
              <a:t>bone marrow aspirate meeting certain </a:t>
            </a:r>
            <a:r>
              <a:rPr lang="en-GB" baseline="0" dirty="0" smtClean="0"/>
              <a:t>criteria</a:t>
            </a:r>
            <a:endParaRPr lang="en-GB" baseline="0" dirty="0"/>
          </a:p>
          <a:p>
            <a:pPr algn="just"/>
            <a:r>
              <a:rPr lang="en-GB" dirty="0" smtClean="0"/>
              <a:t>2. </a:t>
            </a:r>
            <a:r>
              <a:rPr lang="en-GB" dirty="0"/>
              <a:t>Somatic: tumour</a:t>
            </a:r>
            <a:r>
              <a:rPr lang="en-GB" baseline="0" dirty="0"/>
              <a:t> tissue sample including, </a:t>
            </a:r>
            <a:r>
              <a:rPr lang="en-GB" dirty="0"/>
              <a:t>fresh frozen tissue (not FFPE</a:t>
            </a:r>
            <a:r>
              <a:rPr lang="en-GB" dirty="0" smtClean="0"/>
              <a:t>), </a:t>
            </a:r>
            <a:r>
              <a:rPr lang="en-GB" dirty="0"/>
              <a:t>bone marrow aspirate or peripheral blood </a:t>
            </a:r>
            <a:r>
              <a:rPr lang="en-GB" baseline="0" dirty="0"/>
              <a:t>meeting certain criteria.</a:t>
            </a:r>
            <a:endParaRPr lang="en-GB" dirty="0"/>
          </a:p>
          <a:p>
            <a:pPr algn="just"/>
            <a:endParaRPr lang="en-GB" dirty="0"/>
          </a:p>
          <a:p>
            <a:pPr algn="just"/>
            <a:r>
              <a:rPr lang="en-GB" dirty="0"/>
              <a:t>Notes:</a:t>
            </a:r>
          </a:p>
          <a:p>
            <a:pPr marL="171450" indent="-171450" algn="just">
              <a:buFont typeface="Arial" panose="020B0604020202020204" pitchFamily="34" charset="0"/>
              <a:buChar char="•"/>
            </a:pPr>
            <a:r>
              <a:rPr lang="en-GB" dirty="0"/>
              <a:t>Saliva</a:t>
            </a:r>
            <a:r>
              <a:rPr lang="en-GB" baseline="0" dirty="0"/>
              <a:t> DNA can yield low quality DNA and testing has a higher sample failure rate. </a:t>
            </a:r>
            <a:r>
              <a:rPr lang="en-GB" baseline="0" dirty="0" smtClean="0"/>
              <a:t>Submit in exceptional circumstances.</a:t>
            </a:r>
            <a:endParaRPr lang="en-GB" baseline="0" dirty="0"/>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a:t>Participants who have had </a:t>
            </a:r>
            <a:r>
              <a:rPr lang="en-GB" baseline="0" dirty="0" smtClean="0"/>
              <a:t>an </a:t>
            </a:r>
            <a:r>
              <a:rPr lang="en-GB" baseline="0" dirty="0"/>
              <a:t>allogenic bone marrow transplant (or in other atypical circumstances) should not have peripheral blood taken for DNA extraction. Instead use pre-bone marrow transplant stored DNA extracted from blood or DNA extracted from cultured fibroblasts. </a:t>
            </a:r>
          </a:p>
          <a:p>
            <a:pPr marL="171450" indent="-171450" algn="just">
              <a:buFont typeface="Arial" panose="020B0604020202020204" pitchFamily="34" charset="0"/>
              <a:buChar char="•"/>
            </a:pPr>
            <a:r>
              <a:rPr lang="en-GB" dirty="0"/>
              <a:t>Stored samples can be used but must meet criteria</a:t>
            </a:r>
            <a:r>
              <a:rPr lang="en-GB" baseline="0" dirty="0"/>
              <a:t> set out by Genomics England </a:t>
            </a:r>
            <a:r>
              <a:rPr lang="en-GB" baseline="0" dirty="0" smtClean="0"/>
              <a:t>[see guidance documents listed above]</a:t>
            </a:r>
            <a:endParaRPr lang="en-GB" dirty="0"/>
          </a:p>
          <a:p>
            <a:pPr marL="0" indent="0">
              <a:buNone/>
            </a:pPr>
            <a:endParaRPr lang="en-GB" baseline="0" dirty="0"/>
          </a:p>
          <a:p>
            <a:r>
              <a:rPr lang="en-US" sz="1200" kern="1200" dirty="0">
                <a:solidFill>
                  <a:schemeClr val="tx1"/>
                </a:solidFill>
                <a:effectLst/>
                <a:latin typeface="+mn-lt"/>
                <a:ea typeface="+mn-ea"/>
                <a:cs typeface="+mn-cs"/>
              </a:rPr>
              <a:t>All North Thames GLH WGS test samples</a:t>
            </a:r>
            <a:r>
              <a:rPr lang="en-US" sz="1200" kern="1200" baseline="0" dirty="0">
                <a:solidFill>
                  <a:schemeClr val="tx1"/>
                </a:solidFill>
                <a:effectLst/>
                <a:latin typeface="+mn-lt"/>
                <a:ea typeface="+mn-ea"/>
                <a:cs typeface="+mn-cs"/>
              </a:rPr>
              <a:t> are to be </a:t>
            </a:r>
            <a:r>
              <a:rPr lang="en-US" sz="1200" kern="1200" baseline="0" dirty="0" smtClean="0">
                <a:solidFill>
                  <a:schemeClr val="tx1"/>
                </a:solidFill>
                <a:effectLst/>
                <a:latin typeface="+mn-lt"/>
                <a:ea typeface="+mn-ea"/>
                <a:cs typeface="+mn-cs"/>
              </a:rPr>
              <a:t>sent for extraction </a:t>
            </a:r>
            <a:r>
              <a:rPr lang="en-US" sz="1200" kern="1200" baseline="0" dirty="0">
                <a:solidFill>
                  <a:schemeClr val="tx1"/>
                </a:solidFill>
                <a:effectLst/>
                <a:latin typeface="+mn-lt"/>
                <a:ea typeface="+mn-ea"/>
                <a:cs typeface="+mn-cs"/>
              </a:rPr>
              <a:t>to:</a:t>
            </a:r>
          </a:p>
          <a:p>
            <a:r>
              <a:rPr lang="en-GB" sz="1200" b="0" kern="1200" dirty="0">
                <a:solidFill>
                  <a:schemeClr val="tx1"/>
                </a:solidFill>
                <a:effectLst/>
                <a:latin typeface="+mn-lt"/>
                <a:ea typeface="+mn-ea"/>
                <a:cs typeface="+mn-cs"/>
              </a:rPr>
              <a:t>NORTH THAMES GENOMIC LABORATORY HUB  </a:t>
            </a:r>
          </a:p>
          <a:p>
            <a:r>
              <a:rPr lang="en-US" sz="1200" kern="1200" dirty="0">
                <a:solidFill>
                  <a:schemeClr val="tx1"/>
                </a:solidFill>
                <a:effectLst/>
                <a:latin typeface="+mn-lt"/>
                <a:ea typeface="+mn-ea"/>
                <a:cs typeface="+mn-cs"/>
              </a:rPr>
              <a:t>Great Ormond Street Hospital for Children NHS Foundation Trust</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Specimen Reception, Level 5, Barclay House</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37 Queen Square</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London WC1N 3BH</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D8836BA-C941-46D2-86B7-854D2447F60C}" type="slidenum">
              <a:rPr lang="en-GB" smtClean="0"/>
              <a:t>5</a:t>
            </a:fld>
            <a:endParaRPr lang="en-GB"/>
          </a:p>
        </p:txBody>
      </p:sp>
    </p:spTree>
    <p:extLst>
      <p:ext uri="{BB962C8B-B14F-4D97-AF65-F5344CB8AC3E}">
        <p14:creationId xmlns:p14="http://schemas.microsoft.com/office/powerpoint/2010/main" val="4244300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dirty="0"/>
              <a:t>Rare disease</a:t>
            </a:r>
            <a:r>
              <a:rPr lang="en-GB" dirty="0" smtClean="0"/>
              <a:t>:</a:t>
            </a:r>
            <a:r>
              <a:rPr lang="en-GB" baseline="0" dirty="0" smtClean="0"/>
              <a:t> </a:t>
            </a:r>
            <a:r>
              <a:rPr lang="en-GB" dirty="0" smtClean="0"/>
              <a:t>Depending </a:t>
            </a:r>
            <a:r>
              <a:rPr lang="en-GB" dirty="0"/>
              <a:t>on the possible inheritance pattern and clinical indication, it is also important to include samples from other family members where possible.</a:t>
            </a:r>
            <a:r>
              <a:rPr lang="en-GB" baseline="0" dirty="0"/>
              <a:t> Please use the </a:t>
            </a:r>
            <a:r>
              <a:rPr lang="en-GB" sz="1200" kern="1200" dirty="0">
                <a:solidFill>
                  <a:schemeClr val="tx1"/>
                </a:solidFill>
                <a:effectLst/>
                <a:latin typeface="+mn-lt"/>
                <a:ea typeface="+mn-ea"/>
                <a:cs typeface="+mn-cs"/>
              </a:rPr>
              <a:t>Test Selection Tool to determine the family structure that should be tested for each clinical indication</a:t>
            </a:r>
            <a:r>
              <a:rPr lang="en-GB" sz="1200" kern="1200" baseline="0" dirty="0">
                <a:solidFill>
                  <a:schemeClr val="tx1"/>
                </a:solidFill>
                <a:effectLst/>
                <a:latin typeface="+mn-lt"/>
                <a:ea typeface="+mn-ea"/>
                <a:cs typeface="+mn-cs"/>
              </a:rPr>
              <a:t> - </a:t>
            </a:r>
            <a:r>
              <a:rPr lang="en-GB" u="sng" dirty="0">
                <a:hlinkClick r:id="rId3"/>
              </a:rPr>
              <a:t>test-selection-private.beta.genomics.nhs.uk/test-selection/clinical-tests</a:t>
            </a:r>
            <a:r>
              <a:rPr lang="en-GB" u="none" dirty="0"/>
              <a:t>.</a:t>
            </a:r>
            <a:r>
              <a:rPr lang="en-GB" dirty="0"/>
              <a:t> Each family</a:t>
            </a:r>
            <a:r>
              <a:rPr lang="en-GB" baseline="0" dirty="0"/>
              <a:t> member submitting a sample for WGS will require </a:t>
            </a:r>
            <a:r>
              <a:rPr lang="en-GB" baseline="0" dirty="0" smtClean="0"/>
              <a:t>consent </a:t>
            </a:r>
            <a:r>
              <a:rPr lang="en-GB" baseline="0" dirty="0"/>
              <a:t>s</a:t>
            </a:r>
            <a:r>
              <a:rPr lang="en-US" sz="1200" kern="1200" dirty="0" err="1">
                <a:solidFill>
                  <a:schemeClr val="tx1"/>
                </a:solidFill>
                <a:effectLst/>
                <a:latin typeface="+mn-lt"/>
                <a:ea typeface="+mn-ea"/>
                <a:cs typeface="+mn-cs"/>
              </a:rPr>
              <a:t>ee</a:t>
            </a:r>
            <a:r>
              <a:rPr lang="en-US" sz="1200" kern="1200" dirty="0">
                <a:solidFill>
                  <a:schemeClr val="tx1"/>
                </a:solidFill>
                <a:effectLst/>
                <a:latin typeface="+mn-lt"/>
                <a:ea typeface="+mn-ea"/>
                <a:cs typeface="+mn-cs"/>
              </a:rPr>
              <a:t> module, NTGLH003_Whole Genome Sequencing </a:t>
            </a:r>
            <a:r>
              <a:rPr lang="en-US" sz="1200" kern="1200" dirty="0" smtClean="0">
                <a:solidFill>
                  <a:schemeClr val="tx1"/>
                </a:solidFill>
                <a:effectLst/>
                <a:latin typeface="+mn-lt"/>
                <a:ea typeface="+mn-ea"/>
                <a:cs typeface="+mn-cs"/>
              </a:rPr>
              <a:t>consent.</a:t>
            </a:r>
            <a:endParaRPr lang="en-US" sz="1200" kern="1200" dirty="0">
              <a:solidFill>
                <a:schemeClr val="tx1"/>
              </a:solidFill>
              <a:effectLst/>
              <a:latin typeface="+mn-lt"/>
              <a:ea typeface="+mn-ea"/>
              <a:cs typeface="+mn-cs"/>
            </a:endParaRPr>
          </a:p>
          <a:p>
            <a:pPr algn="just"/>
            <a:endParaRPr lang="en-US" sz="1200" kern="1200" dirty="0">
              <a:solidFill>
                <a:schemeClr val="tx1"/>
              </a:solidFill>
              <a:effectLst/>
              <a:latin typeface="+mn-lt"/>
              <a:ea typeface="+mn-ea"/>
              <a:cs typeface="+mn-cs"/>
            </a:endParaRPr>
          </a:p>
          <a:p>
            <a:pPr algn="just"/>
            <a:r>
              <a:rPr lang="en-US" sz="1200" kern="1200" dirty="0" smtClean="0">
                <a:solidFill>
                  <a:schemeClr val="tx1"/>
                </a:solidFill>
                <a:effectLst/>
                <a:latin typeface="+mn-lt"/>
                <a:ea typeface="+mn-ea"/>
                <a:cs typeface="+mn-cs"/>
              </a:rPr>
              <a:t>Cancer:</a:t>
            </a:r>
            <a:r>
              <a:rPr lang="en-US"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In </a:t>
            </a:r>
            <a:r>
              <a:rPr lang="en-GB" sz="1200" kern="1200" dirty="0">
                <a:solidFill>
                  <a:schemeClr val="tx1"/>
                </a:solidFill>
                <a:effectLst/>
                <a:latin typeface="+mn-lt"/>
                <a:ea typeface="+mn-ea"/>
                <a:cs typeface="+mn-cs"/>
              </a:rPr>
              <a:t>tumour sequencing, the sequence of the germline sample is subtracted from the sequence of the tumour </a:t>
            </a:r>
            <a:r>
              <a:rPr lang="en-GB" sz="1200" kern="1200" dirty="0" smtClean="0">
                <a:solidFill>
                  <a:schemeClr val="tx1"/>
                </a:solidFill>
                <a:effectLst/>
                <a:latin typeface="+mn-lt"/>
                <a:ea typeface="+mn-ea"/>
                <a:cs typeface="+mn-cs"/>
              </a:rPr>
              <a:t>sample. Dual sequencing allows clear differentiation between germline and somatic variants, aiding variant interpretation. Therefore, </a:t>
            </a:r>
            <a:r>
              <a:rPr lang="en-GB" sz="1200" kern="1200" dirty="0">
                <a:solidFill>
                  <a:schemeClr val="tx1"/>
                </a:solidFill>
                <a:effectLst/>
                <a:latin typeface="+mn-lt"/>
                <a:ea typeface="+mn-ea"/>
                <a:cs typeface="+mn-cs"/>
              </a:rPr>
              <a:t>a tumour/normal</a:t>
            </a:r>
            <a:r>
              <a:rPr lang="en-GB" sz="1200" kern="1200" baseline="0" dirty="0">
                <a:solidFill>
                  <a:schemeClr val="tx1"/>
                </a:solidFill>
                <a:effectLst/>
                <a:latin typeface="+mn-lt"/>
                <a:ea typeface="+mn-ea"/>
                <a:cs typeface="+mn-cs"/>
              </a:rPr>
              <a:t> matched </a:t>
            </a:r>
            <a:r>
              <a:rPr lang="en-GB" sz="1200" kern="1200" baseline="0" dirty="0" smtClean="0">
                <a:solidFill>
                  <a:schemeClr val="tx1"/>
                </a:solidFill>
                <a:effectLst/>
                <a:latin typeface="+mn-lt"/>
                <a:ea typeface="+mn-ea"/>
                <a:cs typeface="+mn-cs"/>
              </a:rPr>
              <a:t>sample pair </a:t>
            </a:r>
            <a:r>
              <a:rPr lang="en-GB" sz="1200" kern="1200" baseline="0" dirty="0">
                <a:solidFill>
                  <a:schemeClr val="tx1"/>
                </a:solidFill>
                <a:effectLst/>
                <a:latin typeface="+mn-lt"/>
                <a:ea typeface="+mn-ea"/>
                <a:cs typeface="+mn-cs"/>
              </a:rPr>
              <a:t>is required for WGS to go ahead. </a:t>
            </a:r>
            <a:endParaRPr lang="en-GB"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en-US" sz="1200" kern="1200" dirty="0">
                <a:solidFill>
                  <a:schemeClr val="tx1"/>
                </a:solidFill>
                <a:effectLst/>
                <a:latin typeface="+mn-lt"/>
                <a:ea typeface="+mn-ea"/>
                <a:cs typeface="+mn-cs"/>
              </a:rPr>
              <a:t>Where a contemporaneous germline and </a:t>
            </a:r>
            <a:r>
              <a:rPr lang="en-US" sz="1200" kern="1200" dirty="0" err="1">
                <a:solidFill>
                  <a:schemeClr val="tx1"/>
                </a:solidFill>
                <a:effectLst/>
                <a:latin typeface="+mn-lt"/>
                <a:ea typeface="+mn-ea"/>
                <a:cs typeface="+mn-cs"/>
              </a:rPr>
              <a:t>tumour</a:t>
            </a:r>
            <a:r>
              <a:rPr lang="en-US" sz="1200" kern="1200" dirty="0">
                <a:solidFill>
                  <a:schemeClr val="tx1"/>
                </a:solidFill>
                <a:effectLst/>
                <a:latin typeface="+mn-lt"/>
                <a:ea typeface="+mn-ea"/>
                <a:cs typeface="+mn-cs"/>
              </a:rPr>
              <a:t> sample are available, please send them to the</a:t>
            </a:r>
            <a:r>
              <a:rPr lang="en-US" sz="1200" kern="1200" baseline="0" dirty="0">
                <a:solidFill>
                  <a:schemeClr val="tx1"/>
                </a:solidFill>
                <a:effectLst/>
                <a:latin typeface="+mn-lt"/>
                <a:ea typeface="+mn-ea"/>
                <a:cs typeface="+mn-cs"/>
              </a:rPr>
              <a:t> GLH WGS </a:t>
            </a:r>
            <a:r>
              <a:rPr lang="en-US" sz="1200" kern="1200" baseline="0" dirty="0" smtClean="0">
                <a:solidFill>
                  <a:schemeClr val="tx1"/>
                </a:solidFill>
                <a:effectLst/>
                <a:latin typeface="+mn-lt"/>
                <a:ea typeface="+mn-ea"/>
                <a:cs typeface="+mn-cs"/>
              </a:rPr>
              <a:t>test provider</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paired with the required paperwork. Pack these samples according to standard guidelines and send them via recorded/tracked delivery. </a:t>
            </a:r>
          </a:p>
          <a:p>
            <a:pPr marL="171450" indent="-171450" algn="just">
              <a:buFont typeface="Arial" panose="020B0604020202020204" pitchFamily="34" charset="0"/>
              <a:buChar char="•"/>
            </a:pPr>
            <a:r>
              <a:rPr lang="en-US" sz="1200" kern="1200" dirty="0">
                <a:solidFill>
                  <a:schemeClr val="tx1"/>
                </a:solidFill>
                <a:effectLst/>
                <a:latin typeface="+mn-lt"/>
                <a:ea typeface="+mn-ea"/>
                <a:cs typeface="+mn-cs"/>
              </a:rPr>
              <a:t>Where contemporaneous samples are not available then please send the </a:t>
            </a:r>
            <a:r>
              <a:rPr lang="en-US" sz="1200" kern="1200" dirty="0" err="1">
                <a:solidFill>
                  <a:schemeClr val="tx1"/>
                </a:solidFill>
                <a:effectLst/>
                <a:latin typeface="+mn-lt"/>
                <a:ea typeface="+mn-ea"/>
                <a:cs typeface="+mn-cs"/>
              </a:rPr>
              <a:t>tumour</a:t>
            </a:r>
            <a:r>
              <a:rPr lang="en-US" sz="1200" kern="1200" dirty="0">
                <a:solidFill>
                  <a:schemeClr val="tx1"/>
                </a:solidFill>
                <a:effectLst/>
                <a:latin typeface="+mn-lt"/>
                <a:ea typeface="+mn-ea"/>
                <a:cs typeface="+mn-cs"/>
              </a:rPr>
              <a:t> sample (and test order form). The </a:t>
            </a:r>
            <a:r>
              <a:rPr lang="en-US" sz="1200" kern="1200" dirty="0" err="1">
                <a:solidFill>
                  <a:schemeClr val="tx1"/>
                </a:solidFill>
                <a:effectLst/>
                <a:latin typeface="+mn-lt"/>
                <a:ea typeface="+mn-ea"/>
                <a:cs typeface="+mn-cs"/>
              </a:rPr>
              <a:t>tumour</a:t>
            </a:r>
            <a:r>
              <a:rPr lang="en-US" sz="1200" kern="1200" dirty="0">
                <a:solidFill>
                  <a:schemeClr val="tx1"/>
                </a:solidFill>
                <a:effectLst/>
                <a:latin typeface="+mn-lt"/>
                <a:ea typeface="+mn-ea"/>
                <a:cs typeface="+mn-cs"/>
              </a:rPr>
              <a:t> sample will be extracted and DNA will be stored for up to 40 days until the matched germline sample is available.</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GB" dirty="0"/>
          </a:p>
          <a:p>
            <a:endParaRPr lang="en-GB" dirty="0"/>
          </a:p>
        </p:txBody>
      </p:sp>
      <p:sp>
        <p:nvSpPr>
          <p:cNvPr id="4" name="Slide Number Placeholder 3"/>
          <p:cNvSpPr>
            <a:spLocks noGrp="1"/>
          </p:cNvSpPr>
          <p:nvPr>
            <p:ph type="sldNum" sz="quarter" idx="10"/>
          </p:nvPr>
        </p:nvSpPr>
        <p:spPr/>
        <p:txBody>
          <a:bodyPr/>
          <a:lstStyle/>
          <a:p>
            <a:fld id="{1D8836BA-C941-46D2-86B7-854D2447F60C}" type="slidenum">
              <a:rPr lang="en-GB" smtClean="0"/>
              <a:t>6</a:t>
            </a:fld>
            <a:endParaRPr lang="en-GB"/>
          </a:p>
        </p:txBody>
      </p:sp>
    </p:spTree>
    <p:extLst>
      <p:ext uri="{BB962C8B-B14F-4D97-AF65-F5344CB8AC3E}">
        <p14:creationId xmlns:p14="http://schemas.microsoft.com/office/powerpoint/2010/main" val="2628258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Foetal tissue</a:t>
            </a:r>
            <a:r>
              <a:rPr lang="en-GB" sz="1200" kern="1200" baseline="0" dirty="0">
                <a:solidFill>
                  <a:schemeClr val="tx1"/>
                </a:solidFill>
                <a:effectLst/>
                <a:latin typeface="+mn-lt"/>
                <a:ea typeface="+mn-ea"/>
                <a:cs typeface="+mn-cs"/>
              </a:rPr>
              <a:t> will not </a:t>
            </a:r>
            <a:r>
              <a:rPr lang="en-GB" sz="1200" kern="1200" dirty="0">
                <a:solidFill>
                  <a:schemeClr val="tx1"/>
                </a:solidFill>
                <a:effectLst/>
                <a:latin typeface="+mn-lt"/>
                <a:ea typeface="+mn-ea"/>
                <a:cs typeface="+mn-cs"/>
              </a:rPr>
              <a:t>be accepted for WGS testing in rare disease.</a:t>
            </a:r>
            <a:endParaRPr lang="en-GB" dirty="0"/>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just" defTabSz="914400" rtl="0" eaLnBrk="1" fontAlgn="auto" latinLnBrk="0" hangingPunct="1">
              <a:lnSpc>
                <a:spcPct val="100000"/>
              </a:lnSpc>
              <a:spcBef>
                <a:spcPts val="0"/>
              </a:spcBef>
              <a:spcAft>
                <a:spcPts val="0"/>
              </a:spcAft>
              <a:buClrTx/>
              <a:buSzTx/>
              <a:buFontTx/>
              <a:buNone/>
              <a:tabLst/>
              <a:defRPr/>
            </a:pPr>
            <a:r>
              <a:rPr lang="en-GB" dirty="0"/>
              <a:t>For haematological disease</a:t>
            </a:r>
            <a:r>
              <a:rPr lang="en-GB" baseline="0" dirty="0"/>
              <a:t> blood and saliva may be contaminated with tumour cells, so cannot be used for germline characterisation in certain circumstances. </a:t>
            </a:r>
            <a:r>
              <a:rPr lang="en-GB" sz="1200" kern="1200" dirty="0">
                <a:solidFill>
                  <a:schemeClr val="tx1"/>
                </a:solidFill>
                <a:effectLst/>
                <a:latin typeface="+mn-lt"/>
                <a:ea typeface="+mn-ea"/>
                <a:cs typeface="+mn-cs"/>
              </a:rPr>
              <a:t>The most appropriate alternative germline source will vary depending on the haematological tumour type and the clinical </a:t>
            </a:r>
            <a:r>
              <a:rPr lang="en-GB" sz="1200" kern="1200" dirty="0" smtClean="0">
                <a:solidFill>
                  <a:schemeClr val="tx1"/>
                </a:solidFill>
                <a:effectLst/>
                <a:latin typeface="+mn-lt"/>
                <a:ea typeface="+mn-ea"/>
                <a:cs typeface="+mn-cs"/>
              </a:rPr>
              <a:t>circumstance. </a:t>
            </a:r>
            <a:r>
              <a:rPr lang="en-GB" sz="1200" kern="1200" dirty="0">
                <a:solidFill>
                  <a:schemeClr val="tx1"/>
                </a:solidFill>
                <a:effectLst/>
                <a:latin typeface="+mn-lt"/>
                <a:ea typeface="+mn-ea"/>
                <a:cs typeface="+mn-cs"/>
              </a:rPr>
              <a:t>Guidance on selection of suitable germline material for haematological cancers is provided in </a:t>
            </a:r>
            <a:r>
              <a:rPr lang="en-GB" sz="1200" kern="1200" dirty="0" smtClean="0">
                <a:solidFill>
                  <a:schemeClr val="tx1"/>
                </a:solidFill>
                <a:effectLst/>
                <a:latin typeface="+mn-lt"/>
                <a:ea typeface="+mn-ea"/>
                <a:cs typeface="+mn-cs"/>
              </a:rPr>
              <a:t>NHS England </a:t>
            </a:r>
            <a:r>
              <a:rPr lang="en-GB" sz="1200" kern="1200" dirty="0">
                <a:solidFill>
                  <a:schemeClr val="tx1"/>
                </a:solidFill>
                <a:effectLst/>
                <a:latin typeface="+mn-lt"/>
                <a:ea typeface="+mn-ea"/>
                <a:cs typeface="+mn-cs"/>
              </a:rPr>
              <a:t>document - </a:t>
            </a:r>
            <a:r>
              <a:rPr lang="en-GB" sz="1200" kern="1200" dirty="0" smtClean="0">
                <a:solidFill>
                  <a:schemeClr val="tx1"/>
                </a:solidFill>
                <a:effectLst/>
                <a:latin typeface="+mn-lt"/>
                <a:ea typeface="+mn-ea"/>
                <a:cs typeface="+mn-cs"/>
              </a:rPr>
              <a:t>Sample Handling Guidance for Whole Genome Sequencing of Haematological Malignancies for Adults, Children and Young People. Contact your local GLH test provider for a copy. </a:t>
            </a:r>
          </a:p>
        </p:txBody>
      </p:sp>
      <p:sp>
        <p:nvSpPr>
          <p:cNvPr id="4" name="Slide Number Placeholder 3"/>
          <p:cNvSpPr>
            <a:spLocks noGrp="1"/>
          </p:cNvSpPr>
          <p:nvPr>
            <p:ph type="sldNum" sz="quarter" idx="10"/>
          </p:nvPr>
        </p:nvSpPr>
        <p:spPr/>
        <p:txBody>
          <a:bodyPr/>
          <a:lstStyle/>
          <a:p>
            <a:fld id="{1D8836BA-C941-46D2-86B7-854D2447F60C}" type="slidenum">
              <a:rPr lang="en-GB" smtClean="0"/>
              <a:t>7</a:t>
            </a:fld>
            <a:endParaRPr lang="en-GB"/>
          </a:p>
        </p:txBody>
      </p:sp>
    </p:spTree>
    <p:extLst>
      <p:ext uri="{BB962C8B-B14F-4D97-AF65-F5344CB8AC3E}">
        <p14:creationId xmlns:p14="http://schemas.microsoft.com/office/powerpoint/2010/main" val="1998309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See later</a:t>
            </a:r>
            <a:r>
              <a:rPr lang="en-GB" baseline="0" dirty="0"/>
              <a:t> slides for further specific WGS </a:t>
            </a:r>
            <a:r>
              <a:rPr lang="en-GB" baseline="0" dirty="0" smtClean="0"/>
              <a:t>sample concentration </a:t>
            </a:r>
            <a:r>
              <a:rPr lang="en-GB" baseline="0" dirty="0"/>
              <a:t>input requirements. </a:t>
            </a:r>
            <a:endParaRPr lang="en-GB" dirty="0"/>
          </a:p>
        </p:txBody>
      </p:sp>
      <p:sp>
        <p:nvSpPr>
          <p:cNvPr id="4" name="Slide Number Placeholder 3"/>
          <p:cNvSpPr>
            <a:spLocks noGrp="1"/>
          </p:cNvSpPr>
          <p:nvPr>
            <p:ph type="sldNum" sz="quarter" idx="10"/>
          </p:nvPr>
        </p:nvSpPr>
        <p:spPr/>
        <p:txBody>
          <a:bodyPr/>
          <a:lstStyle/>
          <a:p>
            <a:fld id="{1D8836BA-C941-46D2-86B7-854D2447F60C}" type="slidenum">
              <a:rPr lang="en-GB" smtClean="0"/>
              <a:t>8</a:t>
            </a:fld>
            <a:endParaRPr lang="en-GB"/>
          </a:p>
        </p:txBody>
      </p:sp>
    </p:spTree>
    <p:extLst>
      <p:ext uri="{BB962C8B-B14F-4D97-AF65-F5344CB8AC3E}">
        <p14:creationId xmlns:p14="http://schemas.microsoft.com/office/powerpoint/2010/main" val="3834512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b="0" i="0" kern="1200" dirty="0" smtClean="0">
                <a:solidFill>
                  <a:schemeClr val="tx1"/>
                </a:solidFill>
                <a:effectLst/>
                <a:latin typeface="+mn-lt"/>
                <a:ea typeface="+mn-ea"/>
                <a:cs typeface="+mn-cs"/>
              </a:rPr>
              <a:t>Sourced from NHS England,</a:t>
            </a:r>
            <a:r>
              <a:rPr lang="en-GB" sz="1200" b="0" i="0" kern="1200" baseline="0" dirty="0" smtClean="0">
                <a:solidFill>
                  <a:schemeClr val="tx1"/>
                </a:solidFill>
                <a:effectLst/>
                <a:latin typeface="+mn-lt"/>
                <a:ea typeface="+mn-ea"/>
                <a:cs typeface="+mn-cs"/>
              </a:rPr>
              <a:t> </a:t>
            </a:r>
            <a:r>
              <a:rPr lang="en-GB" sz="1200" b="0" i="0" kern="1200" dirty="0" smtClean="0">
                <a:solidFill>
                  <a:schemeClr val="tx1"/>
                </a:solidFill>
                <a:effectLst/>
                <a:latin typeface="+mn-lt"/>
                <a:ea typeface="+mn-ea"/>
                <a:cs typeface="+mn-cs"/>
              </a:rPr>
              <a:t>DNA Extraction and Quality Control Guidance for Whole Genome Sequencing.</a:t>
            </a:r>
          </a:p>
          <a:p>
            <a:pPr algn="just"/>
            <a:endParaRPr lang="en-GB"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en-GB" dirty="0" smtClean="0"/>
              <a:t>Further</a:t>
            </a:r>
            <a:r>
              <a:rPr lang="en-GB" baseline="0" dirty="0" smtClean="0"/>
              <a:t> information: </a:t>
            </a:r>
            <a:r>
              <a:rPr lang="en-GB" sz="1200" kern="1200" dirty="0" smtClean="0">
                <a:solidFill>
                  <a:schemeClr val="tx1"/>
                </a:solidFill>
                <a:effectLst/>
                <a:latin typeface="+mn-lt"/>
                <a:ea typeface="+mn-ea"/>
                <a:cs typeface="+mn-cs"/>
              </a:rPr>
              <a:t>Two tubes, each filled with 3-5ml of blood, should be sufficient to meet the</a:t>
            </a:r>
            <a:r>
              <a:rPr lang="en-GB" sz="1200" kern="1200" baseline="0" dirty="0" smtClean="0">
                <a:solidFill>
                  <a:schemeClr val="tx1"/>
                </a:solidFill>
                <a:effectLst/>
                <a:latin typeface="+mn-lt"/>
                <a:ea typeface="+mn-ea"/>
                <a:cs typeface="+mn-cs"/>
              </a:rPr>
              <a:t> above</a:t>
            </a:r>
            <a:r>
              <a:rPr lang="en-GB" sz="1200" kern="1200" dirty="0" smtClean="0">
                <a:solidFill>
                  <a:schemeClr val="tx1"/>
                </a:solidFill>
                <a:effectLst/>
                <a:latin typeface="+mn-lt"/>
                <a:ea typeface="+mn-ea"/>
                <a:cs typeface="+mn-cs"/>
              </a:rPr>
              <a:t> quantities in the majority of patients. This can be modified based on local laboratory evidence. Age appropriate quantity discretion</a:t>
            </a:r>
            <a:r>
              <a:rPr lang="en-GB" sz="1200" kern="1200" baseline="0" dirty="0" smtClean="0">
                <a:solidFill>
                  <a:schemeClr val="tx1"/>
                </a:solidFill>
                <a:effectLst/>
                <a:latin typeface="+mn-lt"/>
                <a:ea typeface="+mn-ea"/>
                <a:cs typeface="+mn-cs"/>
              </a:rPr>
              <a:t> can apply</a:t>
            </a:r>
            <a:r>
              <a:rPr lang="en-GB" sz="1200" kern="1200" dirty="0" smtClean="0">
                <a:solidFill>
                  <a:schemeClr val="tx1"/>
                </a:solidFill>
                <a:effectLst/>
                <a:latin typeface="+mn-lt"/>
                <a:ea typeface="+mn-ea"/>
                <a:cs typeface="+mn-cs"/>
              </a:rPr>
              <a:t>. See NHS England,</a:t>
            </a:r>
            <a:r>
              <a:rPr lang="en-GB" sz="1200" kern="1200" baseline="0" dirty="0" smtClean="0">
                <a:solidFill>
                  <a:schemeClr val="tx1"/>
                </a:solidFill>
                <a:effectLst/>
                <a:latin typeface="+mn-lt"/>
                <a:ea typeface="+mn-ea"/>
                <a:cs typeface="+mn-cs"/>
              </a:rPr>
              <a:t> S</a:t>
            </a:r>
            <a:r>
              <a:rPr lang="en-GB" dirty="0" smtClean="0"/>
              <a:t>ample Handling Guidance for Whole Genome Sequencing for Germline Samples. </a:t>
            </a:r>
            <a:r>
              <a:rPr lang="en-GB" sz="1200" kern="1200" dirty="0" smtClean="0">
                <a:solidFill>
                  <a:schemeClr val="tx1"/>
                </a:solidFill>
                <a:effectLst/>
                <a:latin typeface="+mn-lt"/>
                <a:ea typeface="+mn-ea"/>
                <a:cs typeface="+mn-cs"/>
              </a:rPr>
              <a:t>Contact your local GLH test provider for a copy. </a:t>
            </a:r>
            <a:endParaRPr lang="en-GB" dirty="0" smtClean="0"/>
          </a:p>
          <a:p>
            <a:pPr algn="just"/>
            <a:r>
              <a:rPr lang="en-GB" sz="1200" b="0" i="0" kern="1200" dirty="0">
                <a:solidFill>
                  <a:schemeClr val="tx1"/>
                </a:solidFill>
                <a:effectLst/>
                <a:latin typeface="+mn-lt"/>
                <a:ea typeface="+mn-ea"/>
                <a:cs typeface="+mn-cs"/>
              </a:rPr>
              <a:t/>
            </a:r>
            <a:br>
              <a:rPr lang="en-GB" sz="1200" b="0" i="0" kern="1200" dirty="0">
                <a:solidFill>
                  <a:schemeClr val="tx1"/>
                </a:solidFill>
                <a:effectLst/>
                <a:latin typeface="+mn-lt"/>
                <a:ea typeface="+mn-ea"/>
                <a:cs typeface="+mn-cs"/>
              </a:rPr>
            </a:br>
            <a:endParaRPr lang="en-GB" dirty="0"/>
          </a:p>
        </p:txBody>
      </p:sp>
      <p:sp>
        <p:nvSpPr>
          <p:cNvPr id="4" name="Slide Number Placeholder 3"/>
          <p:cNvSpPr>
            <a:spLocks noGrp="1"/>
          </p:cNvSpPr>
          <p:nvPr>
            <p:ph type="sldNum" sz="quarter" idx="10"/>
          </p:nvPr>
        </p:nvSpPr>
        <p:spPr/>
        <p:txBody>
          <a:bodyPr/>
          <a:lstStyle/>
          <a:p>
            <a:fld id="{1D8836BA-C941-46D2-86B7-854D2447F60C}" type="slidenum">
              <a:rPr lang="en-GB" smtClean="0"/>
              <a:t>9</a:t>
            </a:fld>
            <a:endParaRPr lang="en-GB"/>
          </a:p>
        </p:txBody>
      </p:sp>
    </p:spTree>
    <p:extLst>
      <p:ext uri="{BB962C8B-B14F-4D97-AF65-F5344CB8AC3E}">
        <p14:creationId xmlns:p14="http://schemas.microsoft.com/office/powerpoint/2010/main" val="3788172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8B6AFA-6697-40BC-9C7D-EAF038AA8589}"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51467-7850-46B8-90CD-24C01E696EC1}" type="slidenum">
              <a:rPr lang="en-GB" smtClean="0"/>
              <a:t>‹#›</a:t>
            </a:fld>
            <a:endParaRPr lang="en-GB"/>
          </a:p>
        </p:txBody>
      </p:sp>
    </p:spTree>
    <p:extLst>
      <p:ext uri="{BB962C8B-B14F-4D97-AF65-F5344CB8AC3E}">
        <p14:creationId xmlns:p14="http://schemas.microsoft.com/office/powerpoint/2010/main" val="3068696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8B6AFA-6697-40BC-9C7D-EAF038AA8589}"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51467-7850-46B8-90CD-24C01E696EC1}" type="slidenum">
              <a:rPr lang="en-GB" smtClean="0"/>
              <a:t>‹#›</a:t>
            </a:fld>
            <a:endParaRPr lang="en-GB"/>
          </a:p>
        </p:txBody>
      </p:sp>
    </p:spTree>
    <p:extLst>
      <p:ext uri="{BB962C8B-B14F-4D97-AF65-F5344CB8AC3E}">
        <p14:creationId xmlns:p14="http://schemas.microsoft.com/office/powerpoint/2010/main" val="3316718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8B6AFA-6697-40BC-9C7D-EAF038AA8589}"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51467-7850-46B8-90CD-24C01E696EC1}" type="slidenum">
              <a:rPr lang="en-GB" smtClean="0"/>
              <a:t>‹#›</a:t>
            </a:fld>
            <a:endParaRPr lang="en-GB"/>
          </a:p>
        </p:txBody>
      </p:sp>
    </p:spTree>
    <p:extLst>
      <p:ext uri="{BB962C8B-B14F-4D97-AF65-F5344CB8AC3E}">
        <p14:creationId xmlns:p14="http://schemas.microsoft.com/office/powerpoint/2010/main" val="2995665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Two Content">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r>
              <a:t>Title Text</a:t>
            </a:r>
          </a:p>
        </p:txBody>
      </p:sp>
      <p:sp>
        <p:nvSpPr>
          <p:cNvPr id="39" name="Shape 39"/>
          <p:cNvSpPr>
            <a:spLocks noGrp="1"/>
          </p:cNvSpPr>
          <p:nvPr>
            <p:ph type="body" sz="half" idx="1"/>
          </p:nvPr>
        </p:nvSpPr>
        <p:spPr>
          <a:xfrm>
            <a:off x="457200" y="1600202"/>
            <a:ext cx="4038600" cy="4525963"/>
          </a:xfrm>
          <a:prstGeom prst="rect">
            <a:avLst/>
          </a:prstGeom>
        </p:spPr>
        <p:txBody>
          <a:bodyPr/>
          <a:lstStyle>
            <a:lvl1pPr>
              <a:spcBef>
                <a:spcPts val="600"/>
              </a:spcBef>
              <a:defRPr sz="2800"/>
            </a:lvl1pPr>
            <a:lvl2pPr marL="790536" indent="-333358">
              <a:spcBef>
                <a:spcPts val="600"/>
              </a:spcBef>
              <a:defRPr sz="2800"/>
            </a:lvl2pPr>
            <a:lvl3pPr marL="1234376" indent="-320023">
              <a:spcBef>
                <a:spcPts val="600"/>
              </a:spcBef>
              <a:defRPr sz="2800"/>
            </a:lvl3pPr>
            <a:lvl4pPr marL="1727114" indent="-355582">
              <a:spcBef>
                <a:spcPts val="600"/>
              </a:spcBef>
              <a:defRPr sz="2800"/>
            </a:lvl4pPr>
            <a:lvl5pPr marL="2184292" indent="-355582">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hape 40"/>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22461745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8B6AFA-6697-40BC-9C7D-EAF038AA8589}"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51467-7850-46B8-90CD-24C01E696EC1}" type="slidenum">
              <a:rPr lang="en-GB" smtClean="0"/>
              <a:t>‹#›</a:t>
            </a:fld>
            <a:endParaRPr lang="en-GB"/>
          </a:p>
        </p:txBody>
      </p:sp>
    </p:spTree>
    <p:extLst>
      <p:ext uri="{BB962C8B-B14F-4D97-AF65-F5344CB8AC3E}">
        <p14:creationId xmlns:p14="http://schemas.microsoft.com/office/powerpoint/2010/main" val="115837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8B6AFA-6697-40BC-9C7D-EAF038AA8589}"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151467-7850-46B8-90CD-24C01E696EC1}" type="slidenum">
              <a:rPr lang="en-GB" smtClean="0"/>
              <a:t>‹#›</a:t>
            </a:fld>
            <a:endParaRPr lang="en-GB"/>
          </a:p>
        </p:txBody>
      </p:sp>
    </p:spTree>
    <p:extLst>
      <p:ext uri="{BB962C8B-B14F-4D97-AF65-F5344CB8AC3E}">
        <p14:creationId xmlns:p14="http://schemas.microsoft.com/office/powerpoint/2010/main" val="3178532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8B6AFA-6697-40BC-9C7D-EAF038AA8589}"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151467-7850-46B8-90CD-24C01E696EC1}" type="slidenum">
              <a:rPr lang="en-GB" smtClean="0"/>
              <a:t>‹#›</a:t>
            </a:fld>
            <a:endParaRPr lang="en-GB"/>
          </a:p>
        </p:txBody>
      </p:sp>
    </p:spTree>
    <p:extLst>
      <p:ext uri="{BB962C8B-B14F-4D97-AF65-F5344CB8AC3E}">
        <p14:creationId xmlns:p14="http://schemas.microsoft.com/office/powerpoint/2010/main" val="4013925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8B6AFA-6697-40BC-9C7D-EAF038AA8589}" type="datetimeFigureOut">
              <a:rPr lang="en-GB" smtClean="0"/>
              <a:t>18/11/2020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151467-7850-46B8-90CD-24C01E696EC1}" type="slidenum">
              <a:rPr lang="en-GB" smtClean="0"/>
              <a:t>‹#›</a:t>
            </a:fld>
            <a:endParaRPr lang="en-GB"/>
          </a:p>
        </p:txBody>
      </p:sp>
    </p:spTree>
    <p:extLst>
      <p:ext uri="{BB962C8B-B14F-4D97-AF65-F5344CB8AC3E}">
        <p14:creationId xmlns:p14="http://schemas.microsoft.com/office/powerpoint/2010/main" val="948036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8B6AFA-6697-40BC-9C7D-EAF038AA8589}" type="datetimeFigureOut">
              <a:rPr lang="en-GB" smtClean="0"/>
              <a:t>18/11/2020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151467-7850-46B8-90CD-24C01E696EC1}" type="slidenum">
              <a:rPr lang="en-GB" smtClean="0"/>
              <a:t>‹#›</a:t>
            </a:fld>
            <a:endParaRPr lang="en-GB"/>
          </a:p>
        </p:txBody>
      </p:sp>
    </p:spTree>
    <p:extLst>
      <p:ext uri="{BB962C8B-B14F-4D97-AF65-F5344CB8AC3E}">
        <p14:creationId xmlns:p14="http://schemas.microsoft.com/office/powerpoint/2010/main" val="3827146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8B6AFA-6697-40BC-9C7D-EAF038AA8589}" type="datetimeFigureOut">
              <a:rPr lang="en-GB" smtClean="0"/>
              <a:t>18/11/2020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151467-7850-46B8-90CD-24C01E696EC1}" type="slidenum">
              <a:rPr lang="en-GB" smtClean="0"/>
              <a:t>‹#›</a:t>
            </a:fld>
            <a:endParaRPr lang="en-GB"/>
          </a:p>
        </p:txBody>
      </p:sp>
    </p:spTree>
    <p:extLst>
      <p:ext uri="{BB962C8B-B14F-4D97-AF65-F5344CB8AC3E}">
        <p14:creationId xmlns:p14="http://schemas.microsoft.com/office/powerpoint/2010/main" val="570602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28B6AFA-6697-40BC-9C7D-EAF038AA8589}"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151467-7850-46B8-90CD-24C01E696EC1}" type="slidenum">
              <a:rPr lang="en-GB" smtClean="0"/>
              <a:t>‹#›</a:t>
            </a:fld>
            <a:endParaRPr lang="en-GB"/>
          </a:p>
        </p:txBody>
      </p:sp>
    </p:spTree>
    <p:extLst>
      <p:ext uri="{BB962C8B-B14F-4D97-AF65-F5344CB8AC3E}">
        <p14:creationId xmlns:p14="http://schemas.microsoft.com/office/powerpoint/2010/main" val="4102066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28B6AFA-6697-40BC-9C7D-EAF038AA8589}"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151467-7850-46B8-90CD-24C01E696EC1}" type="slidenum">
              <a:rPr lang="en-GB" smtClean="0"/>
              <a:t>‹#›</a:t>
            </a:fld>
            <a:endParaRPr lang="en-GB"/>
          </a:p>
        </p:txBody>
      </p:sp>
    </p:spTree>
    <p:extLst>
      <p:ext uri="{BB962C8B-B14F-4D97-AF65-F5344CB8AC3E}">
        <p14:creationId xmlns:p14="http://schemas.microsoft.com/office/powerpoint/2010/main" val="550902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8B6AFA-6697-40BC-9C7D-EAF038AA8589}" type="datetimeFigureOut">
              <a:rPr lang="en-GB" smtClean="0"/>
              <a:t>18/11/2020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51467-7850-46B8-90CD-24C01E696EC1}" type="slidenum">
              <a:rPr lang="en-GB" smtClean="0"/>
              <a:t>‹#›</a:t>
            </a:fld>
            <a:endParaRPr lang="en-GB"/>
          </a:p>
        </p:txBody>
      </p:sp>
    </p:spTree>
    <p:extLst>
      <p:ext uri="{BB962C8B-B14F-4D97-AF65-F5344CB8AC3E}">
        <p14:creationId xmlns:p14="http://schemas.microsoft.com/office/powerpoint/2010/main" val="13775523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genomicsengland.co.uk/about-genomics-england/the-100000-genomes-project/information-for-gmc-staff/cancer-programme/pathology-in-the-nh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genomicseducation.hee.nhs.uk/"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geneticsunzipped.com/blog/2019/3/4/008-getting-ready-for-genomic-medicine" TargetMode="External"/><Relationship Id="rId5" Type="http://schemas.openxmlformats.org/officeDocument/2006/relationships/hyperlink" Target="https://www.futurelearn.com/courses/the-genomics-era" TargetMode="External"/><Relationship Id="rId4" Type="http://schemas.openxmlformats.org/officeDocument/2006/relationships/hyperlink" Target="https://www.genome.gov/about-genomics/fact-sheets"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4.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normAutofit/>
          </a:bodyPr>
          <a:lstStyle/>
          <a:p>
            <a:pPr algn="ctr"/>
            <a:r>
              <a:rPr lang="en-GB" sz="4000" dirty="0" smtClean="0">
                <a:solidFill>
                  <a:schemeClr val="accent1">
                    <a:lumMod val="75000"/>
                  </a:schemeClr>
                </a:solidFill>
                <a:effectLst>
                  <a:outerShdw blurRad="38100" dist="38100" dir="2700000" algn="tl">
                    <a:srgbClr val="000000">
                      <a:alpha val="43137"/>
                    </a:srgbClr>
                  </a:outerShdw>
                </a:effectLst>
                <a:latin typeface="+mn-lt"/>
              </a:rPr>
              <a:t>The genomics facilitator’s toolkit</a:t>
            </a:r>
            <a:endParaRPr lang="en-GB" sz="4000" dirty="0">
              <a:solidFill>
                <a:schemeClr val="accent1">
                  <a:lumMod val="75000"/>
                </a:schemeClr>
              </a:solidFill>
              <a:effectLst>
                <a:outerShdw blurRad="38100" dist="38100" dir="2700000" algn="tl">
                  <a:srgbClr val="000000">
                    <a:alpha val="43137"/>
                  </a:srgbClr>
                </a:outerShdw>
              </a:effectLst>
              <a:latin typeface="+mn-lt"/>
            </a:endParaRPr>
          </a:p>
        </p:txBody>
      </p:sp>
      <p:graphicFrame>
        <p:nvGraphicFramePr>
          <p:cNvPr id="4" name="Content Placeholder 3"/>
          <p:cNvGraphicFramePr>
            <a:graphicFrameLocks noGrp="1"/>
          </p:cNvGraphicFramePr>
          <p:nvPr>
            <p:ph idx="1"/>
            <p:extLst/>
          </p:nvPr>
        </p:nvGraphicFramePr>
        <p:xfrm>
          <a:off x="522514" y="1286193"/>
          <a:ext cx="8279842" cy="4099730"/>
        </p:xfrm>
        <a:graphic>
          <a:graphicData uri="http://schemas.openxmlformats.org/drawingml/2006/table">
            <a:tbl>
              <a:tblPr>
                <a:tableStyleId>{5C22544A-7EE6-4342-B048-85BDC9FD1C3A}</a:tableStyleId>
              </a:tblPr>
              <a:tblGrid>
                <a:gridCol w="1636800">
                  <a:extLst>
                    <a:ext uri="{9D8B030D-6E8A-4147-A177-3AD203B41FA5}">
                      <a16:colId xmlns:a16="http://schemas.microsoft.com/office/drawing/2014/main" val="2090482145"/>
                    </a:ext>
                  </a:extLst>
                </a:gridCol>
                <a:gridCol w="4293943">
                  <a:extLst>
                    <a:ext uri="{9D8B030D-6E8A-4147-A177-3AD203B41FA5}">
                      <a16:colId xmlns:a16="http://schemas.microsoft.com/office/drawing/2014/main" val="3397405471"/>
                    </a:ext>
                  </a:extLst>
                </a:gridCol>
                <a:gridCol w="2349099">
                  <a:extLst>
                    <a:ext uri="{9D8B030D-6E8A-4147-A177-3AD203B41FA5}">
                      <a16:colId xmlns:a16="http://schemas.microsoft.com/office/drawing/2014/main" val="3451025812"/>
                    </a:ext>
                  </a:extLst>
                </a:gridCol>
              </a:tblGrid>
              <a:tr h="409973">
                <a:tc>
                  <a:txBody>
                    <a:bodyPr/>
                    <a:lstStyle/>
                    <a:p>
                      <a:pPr algn="l" fontAlgn="b"/>
                      <a:r>
                        <a:rPr lang="en-GB" sz="1500" b="1" u="none" strike="noStrike">
                          <a:effectLst/>
                        </a:rPr>
                        <a:t>NTGLH Module ID</a:t>
                      </a:r>
                      <a:endParaRPr lang="en-GB" sz="15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500" b="1" u="none" strike="noStrike" dirty="0">
                          <a:effectLst/>
                        </a:rPr>
                        <a:t>Module Title</a:t>
                      </a:r>
                      <a:endParaRPr lang="en-GB" sz="15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500" b="1" u="none" strike="noStrike" dirty="0" smtClean="0">
                          <a:effectLst/>
                        </a:rPr>
                        <a:t>Module Format</a:t>
                      </a:r>
                      <a:endParaRPr lang="en-GB" sz="15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38825940"/>
                  </a:ext>
                </a:extLst>
              </a:tr>
              <a:tr h="409973">
                <a:tc>
                  <a:txBody>
                    <a:bodyPr/>
                    <a:lstStyle/>
                    <a:p>
                      <a:pPr algn="l" fontAlgn="b"/>
                      <a:r>
                        <a:rPr lang="en-GB" sz="1500" u="none" strike="noStrike">
                          <a:effectLst/>
                        </a:rPr>
                        <a:t>NTGHL_001</a:t>
                      </a:r>
                      <a:endParaRPr lang="en-GB" sz="15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a:effectLst/>
                        </a:rPr>
                        <a:t>NHS Genomic Medicine Service</a:t>
                      </a:r>
                      <a:endParaRPr lang="en-GB" sz="15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dirty="0">
                          <a:effectLst/>
                        </a:rPr>
                        <a:t>Handbook</a:t>
                      </a:r>
                      <a:endParaRPr lang="en-GB" sz="15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96166895"/>
                  </a:ext>
                </a:extLst>
              </a:tr>
              <a:tr h="409973">
                <a:tc>
                  <a:txBody>
                    <a:bodyPr/>
                    <a:lstStyle/>
                    <a:p>
                      <a:pPr algn="l" fontAlgn="b"/>
                      <a:r>
                        <a:rPr lang="en-GB" sz="1500" u="none" strike="noStrike">
                          <a:effectLst/>
                        </a:rPr>
                        <a:t>NTGHL_002</a:t>
                      </a:r>
                      <a:endParaRPr lang="en-GB" sz="15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dirty="0">
                          <a:effectLst/>
                        </a:rPr>
                        <a:t>Ordering from the </a:t>
                      </a:r>
                      <a:r>
                        <a:rPr lang="en-GB" sz="1500" u="none" strike="noStrike" dirty="0" smtClean="0">
                          <a:effectLst/>
                        </a:rPr>
                        <a:t>National Test </a:t>
                      </a:r>
                      <a:r>
                        <a:rPr lang="en-GB" sz="1500" u="none" strike="noStrike" dirty="0">
                          <a:effectLst/>
                        </a:rPr>
                        <a:t>Directory</a:t>
                      </a:r>
                      <a:endParaRPr lang="en-GB"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a:effectLst/>
                        </a:rPr>
                        <a:t>Handbook</a:t>
                      </a:r>
                      <a:endParaRPr lang="en-GB" sz="15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16655284"/>
                  </a:ext>
                </a:extLst>
              </a:tr>
              <a:tr h="409973">
                <a:tc>
                  <a:txBody>
                    <a:bodyPr/>
                    <a:lstStyle/>
                    <a:p>
                      <a:pPr algn="l" fontAlgn="b"/>
                      <a:r>
                        <a:rPr lang="en-GB" sz="1500" u="none" strike="noStrike">
                          <a:effectLst/>
                        </a:rPr>
                        <a:t>NTGHL_003</a:t>
                      </a:r>
                      <a:endParaRPr lang="en-GB" sz="15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dirty="0">
                          <a:effectLst/>
                        </a:rPr>
                        <a:t>Whole Genome Sequencing consent</a:t>
                      </a:r>
                      <a:endParaRPr lang="en-GB"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a:effectLst/>
                        </a:rPr>
                        <a:t>Handbook</a:t>
                      </a:r>
                      <a:endParaRPr lang="en-GB" sz="15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50028837"/>
                  </a:ext>
                </a:extLst>
              </a:tr>
              <a:tr h="409973">
                <a:tc>
                  <a:txBody>
                    <a:bodyPr/>
                    <a:lstStyle/>
                    <a:p>
                      <a:pPr algn="l" fontAlgn="b"/>
                      <a:r>
                        <a:rPr lang="en-GB" sz="1500" u="none" strike="noStrike">
                          <a:effectLst/>
                        </a:rPr>
                        <a:t>NTGHL_004</a:t>
                      </a:r>
                      <a:endParaRPr lang="en-GB" sz="15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dirty="0">
                          <a:effectLst/>
                        </a:rPr>
                        <a:t>Whole Genome Sequencing sample requirements</a:t>
                      </a:r>
                      <a:endParaRPr lang="en-GB"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a:effectLst/>
                        </a:rPr>
                        <a:t>Handbook</a:t>
                      </a:r>
                      <a:endParaRPr lang="en-GB" sz="15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17017950"/>
                  </a:ext>
                </a:extLst>
              </a:tr>
              <a:tr h="409973">
                <a:tc>
                  <a:txBody>
                    <a:bodyPr/>
                    <a:lstStyle/>
                    <a:p>
                      <a:pPr algn="l" fontAlgn="b"/>
                      <a:r>
                        <a:rPr lang="en-GB" sz="1500" u="none" strike="noStrike">
                          <a:effectLst/>
                        </a:rPr>
                        <a:t>NTGHL_005</a:t>
                      </a:r>
                      <a:endParaRPr lang="en-GB" sz="15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dirty="0">
                          <a:effectLst/>
                        </a:rPr>
                        <a:t>Clinical genetic testing methods</a:t>
                      </a:r>
                      <a:endParaRPr lang="en-GB"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a:effectLst/>
                        </a:rPr>
                        <a:t>Powerpoint with narration</a:t>
                      </a:r>
                      <a:endParaRPr lang="en-GB" sz="15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4744847"/>
                  </a:ext>
                </a:extLst>
              </a:tr>
              <a:tr h="409973">
                <a:tc>
                  <a:txBody>
                    <a:bodyPr/>
                    <a:lstStyle/>
                    <a:p>
                      <a:pPr algn="l" fontAlgn="b"/>
                      <a:r>
                        <a:rPr lang="en-GB" sz="1500" u="none" strike="noStrike">
                          <a:effectLst/>
                        </a:rPr>
                        <a:t>NTGHL_006</a:t>
                      </a:r>
                      <a:endParaRPr lang="en-GB" sz="15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dirty="0">
                          <a:effectLst/>
                        </a:rPr>
                        <a:t>Clinical testing DNA sequence variant interpretation</a:t>
                      </a:r>
                      <a:endParaRPr lang="en-GB"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a:effectLst/>
                        </a:rPr>
                        <a:t>Powerpoint with narration</a:t>
                      </a:r>
                      <a:endParaRPr lang="en-GB" sz="15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73299176"/>
                  </a:ext>
                </a:extLst>
              </a:tr>
              <a:tr h="409973">
                <a:tc>
                  <a:txBody>
                    <a:bodyPr/>
                    <a:lstStyle/>
                    <a:p>
                      <a:pPr algn="l" fontAlgn="b"/>
                      <a:r>
                        <a:rPr lang="en-GB" sz="1500" u="none" strike="noStrike">
                          <a:effectLst/>
                        </a:rPr>
                        <a:t>NTGHL_007</a:t>
                      </a:r>
                      <a:endParaRPr lang="en-GB" sz="15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dirty="0">
                          <a:effectLst/>
                        </a:rPr>
                        <a:t>Whole Genome Sequencing </a:t>
                      </a:r>
                      <a:r>
                        <a:rPr lang="en-GB" sz="1500" u="none" strike="noStrike" dirty="0" smtClean="0">
                          <a:effectLst/>
                        </a:rPr>
                        <a:t>results</a:t>
                      </a:r>
                      <a:endParaRPr lang="en-GB"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a:effectLst/>
                        </a:rPr>
                        <a:t>Powerpoint with narration</a:t>
                      </a:r>
                      <a:endParaRPr lang="en-GB" sz="15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68947742"/>
                  </a:ext>
                </a:extLst>
              </a:tr>
              <a:tr h="409973">
                <a:tc>
                  <a:txBody>
                    <a:bodyPr/>
                    <a:lstStyle/>
                    <a:p>
                      <a:pPr algn="l" fontAlgn="b"/>
                      <a:r>
                        <a:rPr lang="en-GB" sz="1500" u="none" strike="noStrike">
                          <a:effectLst/>
                        </a:rPr>
                        <a:t>NTGHL_008</a:t>
                      </a:r>
                      <a:endParaRPr lang="en-GB" sz="15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dirty="0">
                          <a:effectLst/>
                        </a:rPr>
                        <a:t>Introduction to genomics</a:t>
                      </a:r>
                      <a:endParaRPr lang="en-GB"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a:effectLst/>
                        </a:rPr>
                        <a:t>Powerpoint with narration</a:t>
                      </a:r>
                      <a:endParaRPr lang="en-GB" sz="15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99175200"/>
                  </a:ext>
                </a:extLst>
              </a:tr>
              <a:tr h="409973">
                <a:tc>
                  <a:txBody>
                    <a:bodyPr/>
                    <a:lstStyle/>
                    <a:p>
                      <a:pPr algn="l" fontAlgn="b"/>
                      <a:r>
                        <a:rPr lang="en-GB" sz="1500" u="none" strike="noStrike">
                          <a:effectLst/>
                        </a:rPr>
                        <a:t>NTGHL_009</a:t>
                      </a:r>
                      <a:endParaRPr lang="en-GB" sz="15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500" u="none" strike="noStrike" dirty="0">
                          <a:effectLst/>
                        </a:rPr>
                        <a:t>Test cases in cancer</a:t>
                      </a:r>
                      <a:endParaRPr lang="en-GB"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500" b="0" i="0" u="none" strike="noStrike" dirty="0" smtClean="0">
                          <a:solidFill>
                            <a:schemeClr val="dk1"/>
                          </a:solidFill>
                          <a:effectLst/>
                          <a:latin typeface="+mn-lt"/>
                        </a:rPr>
                        <a:t>Handbook</a:t>
                      </a:r>
                      <a:endParaRPr lang="en-GB" sz="15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44800344"/>
                  </a:ext>
                </a:extLst>
              </a:tr>
            </a:tbl>
          </a:graphicData>
        </a:graphic>
      </p:graphicFrame>
      <p:pic>
        <p:nvPicPr>
          <p:cNvPr id="5" name="Picture 4">
            <a:extLst>
              <a:ext uri="{FF2B5EF4-FFF2-40B4-BE49-F238E27FC236}">
                <a16:creationId xmlns:a16="http://schemas.microsoft.com/office/drawing/2014/main" id="{9CC2F236-6503-4FA1-9F67-BE6ABF503B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4248" y="5445224"/>
            <a:ext cx="2057093" cy="1044603"/>
          </a:xfrm>
          <a:prstGeom prst="rect">
            <a:avLst/>
          </a:prstGeom>
        </p:spPr>
      </p:pic>
    </p:spTree>
    <p:extLst>
      <p:ext uri="{BB962C8B-B14F-4D97-AF65-F5344CB8AC3E}">
        <p14:creationId xmlns:p14="http://schemas.microsoft.com/office/powerpoint/2010/main" val="3033546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36526"/>
            <a:ext cx="8432800" cy="1325563"/>
          </a:xfrm>
        </p:spPr>
        <p:txBody>
          <a:bodyPr>
            <a:normAutofit/>
          </a:bodyPr>
          <a:lstStyle/>
          <a:p>
            <a:pPr algn="ctr"/>
            <a:r>
              <a:rPr lang="en-GB" sz="4000" dirty="0">
                <a:solidFill>
                  <a:schemeClr val="accent1">
                    <a:lumMod val="75000"/>
                  </a:schemeClr>
                </a:solidFill>
                <a:effectLst>
                  <a:outerShdw blurRad="38100" dist="38100" dir="2700000" algn="tl">
                    <a:srgbClr val="000000">
                      <a:alpha val="43137"/>
                    </a:srgbClr>
                  </a:outerShdw>
                </a:effectLst>
                <a:latin typeface="+mn-lt"/>
              </a:rPr>
              <a:t>Minimum blood volume requirements for germline WGS</a:t>
            </a:r>
          </a:p>
        </p:txBody>
      </p:sp>
      <p:graphicFrame>
        <p:nvGraphicFramePr>
          <p:cNvPr id="5" name="Table 4"/>
          <p:cNvGraphicFramePr>
            <a:graphicFrameLocks noGrp="1"/>
          </p:cNvGraphicFramePr>
          <p:nvPr>
            <p:extLst>
              <p:ext uri="{D42A27DB-BD31-4B8C-83A1-F6EECF244321}">
                <p14:modId xmlns:p14="http://schemas.microsoft.com/office/powerpoint/2010/main" val="1009621240"/>
              </p:ext>
            </p:extLst>
          </p:nvPr>
        </p:nvGraphicFramePr>
        <p:xfrm>
          <a:off x="1597025" y="3889790"/>
          <a:ext cx="6096000" cy="14782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054628480"/>
                    </a:ext>
                  </a:extLst>
                </a:gridCol>
                <a:gridCol w="3048000">
                  <a:extLst>
                    <a:ext uri="{9D8B030D-6E8A-4147-A177-3AD203B41FA5}">
                      <a16:colId xmlns:a16="http://schemas.microsoft.com/office/drawing/2014/main" val="1704002203"/>
                    </a:ext>
                  </a:extLst>
                </a:gridCol>
              </a:tblGrid>
              <a:tr h="286173">
                <a:tc>
                  <a:txBody>
                    <a:bodyPr/>
                    <a:lstStyle/>
                    <a:p>
                      <a:r>
                        <a:rPr lang="en-GB" dirty="0"/>
                        <a:t>Age</a:t>
                      </a:r>
                    </a:p>
                  </a:txBody>
                  <a:tcPr/>
                </a:tc>
                <a:tc>
                  <a:txBody>
                    <a:bodyPr/>
                    <a:lstStyle/>
                    <a:p>
                      <a:r>
                        <a:rPr lang="en-GB" dirty="0"/>
                        <a:t>EDTA DNA</a:t>
                      </a:r>
                    </a:p>
                  </a:txBody>
                  <a:tcPr/>
                </a:tc>
                <a:extLst>
                  <a:ext uri="{0D108BD9-81ED-4DB2-BD59-A6C34878D82A}">
                    <a16:rowId xmlns:a16="http://schemas.microsoft.com/office/drawing/2014/main" val="642981441"/>
                  </a:ext>
                </a:extLst>
              </a:tr>
              <a:tr h="370840">
                <a:tc>
                  <a:txBody>
                    <a:bodyPr/>
                    <a:lstStyle/>
                    <a:p>
                      <a:r>
                        <a:rPr lang="en-GB" dirty="0"/>
                        <a:t>14</a:t>
                      </a:r>
                      <a:r>
                        <a:rPr lang="en-GB" baseline="0" dirty="0"/>
                        <a:t> years+</a:t>
                      </a:r>
                      <a:endParaRPr lang="en-GB" dirty="0"/>
                    </a:p>
                  </a:txBody>
                  <a:tcPr/>
                </a:tc>
                <a:tc>
                  <a:txBody>
                    <a:bodyPr/>
                    <a:lstStyle/>
                    <a:p>
                      <a:r>
                        <a:rPr lang="en-GB" dirty="0"/>
                        <a:t>3-5 ml x2</a:t>
                      </a:r>
                    </a:p>
                  </a:txBody>
                  <a:tcPr/>
                </a:tc>
                <a:extLst>
                  <a:ext uri="{0D108BD9-81ED-4DB2-BD59-A6C34878D82A}">
                    <a16:rowId xmlns:a16="http://schemas.microsoft.com/office/drawing/2014/main" val="3446581257"/>
                  </a:ext>
                </a:extLst>
              </a:tr>
              <a:tr h="370840">
                <a:tc>
                  <a:txBody>
                    <a:bodyPr/>
                    <a:lstStyle/>
                    <a:p>
                      <a:r>
                        <a:rPr lang="en-GB" dirty="0"/>
                        <a:t>3-14 years</a:t>
                      </a:r>
                    </a:p>
                  </a:txBody>
                  <a:tcPr/>
                </a:tc>
                <a:tc>
                  <a:txBody>
                    <a:bodyPr/>
                    <a:lstStyle/>
                    <a:p>
                      <a:r>
                        <a:rPr lang="en-GB" dirty="0"/>
                        <a:t>&gt; 3ml x 2</a:t>
                      </a:r>
                    </a:p>
                  </a:txBody>
                  <a:tcPr/>
                </a:tc>
                <a:extLst>
                  <a:ext uri="{0D108BD9-81ED-4DB2-BD59-A6C34878D82A}">
                    <a16:rowId xmlns:a16="http://schemas.microsoft.com/office/drawing/2014/main" val="716954675"/>
                  </a:ext>
                </a:extLst>
              </a:tr>
              <a:tr h="370840">
                <a:tc>
                  <a:txBody>
                    <a:bodyPr/>
                    <a:lstStyle/>
                    <a:p>
                      <a:r>
                        <a:rPr lang="en-GB" dirty="0"/>
                        <a:t>0-3</a:t>
                      </a:r>
                      <a:r>
                        <a:rPr lang="en-GB" baseline="0" dirty="0"/>
                        <a:t> years</a:t>
                      </a:r>
                      <a:endParaRPr lang="en-GB" dirty="0"/>
                    </a:p>
                  </a:txBody>
                  <a:tcPr/>
                </a:tc>
                <a:tc>
                  <a:txBody>
                    <a:bodyPr/>
                    <a:lstStyle/>
                    <a:p>
                      <a:r>
                        <a:rPr lang="en-GB" dirty="0"/>
                        <a:t>1-3 ml</a:t>
                      </a:r>
                    </a:p>
                  </a:txBody>
                  <a:tcPr/>
                </a:tc>
                <a:extLst>
                  <a:ext uri="{0D108BD9-81ED-4DB2-BD59-A6C34878D82A}">
                    <a16:rowId xmlns:a16="http://schemas.microsoft.com/office/drawing/2014/main" val="2023811743"/>
                  </a:ext>
                </a:extLst>
              </a:tr>
            </a:tbl>
          </a:graphicData>
        </a:graphic>
      </p:graphicFrame>
      <p:sp>
        <p:nvSpPr>
          <p:cNvPr id="6"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
        <p:nvSpPr>
          <p:cNvPr id="3" name="TextBox 2"/>
          <p:cNvSpPr txBox="1"/>
          <p:nvPr/>
        </p:nvSpPr>
        <p:spPr>
          <a:xfrm>
            <a:off x="643465" y="1925659"/>
            <a:ext cx="7981245" cy="1384995"/>
          </a:xfrm>
          <a:prstGeom prst="rect">
            <a:avLst/>
          </a:prstGeom>
          <a:noFill/>
        </p:spPr>
        <p:txBody>
          <a:bodyPr wrap="square" rtlCol="0">
            <a:spAutoFit/>
          </a:bodyPr>
          <a:lstStyle/>
          <a:p>
            <a:pPr algn="just"/>
            <a:r>
              <a:rPr lang="en-GB" sz="2800" dirty="0"/>
              <a:t>In neonates, acutely ill children and other patients where venepuncture is challenging, clinical discretion should be applied to the volume of blood drawn.</a:t>
            </a:r>
          </a:p>
        </p:txBody>
      </p:sp>
    </p:spTree>
    <p:extLst>
      <p:ext uri="{BB962C8B-B14F-4D97-AF65-F5344CB8AC3E}">
        <p14:creationId xmlns:p14="http://schemas.microsoft.com/office/powerpoint/2010/main" val="1714807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783" y="164276"/>
            <a:ext cx="8686800" cy="849517"/>
          </a:xfrm>
        </p:spPr>
        <p:txBody>
          <a:bodyPr>
            <a:noAutofit/>
          </a:bodyPr>
          <a:lstStyle/>
          <a:p>
            <a:pPr algn="ctr"/>
            <a:r>
              <a:rPr lang="en-GB" sz="40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Sample requirements - rare disease (RD)</a:t>
            </a:r>
            <a:endParaRPr lang="en-GB" sz="4000" dirty="0">
              <a:solidFill>
                <a:schemeClr val="accent1">
                  <a:lumMod val="75000"/>
                </a:schemeClr>
              </a:solidFill>
              <a:latin typeface="+mn-lt"/>
              <a:cs typeface="Arial" panose="020B0604020202020204" pitchFamily="34" charset="0"/>
            </a:endParaRPr>
          </a:p>
        </p:txBody>
      </p:sp>
      <p:sp>
        <p:nvSpPr>
          <p:cNvPr id="3" name="Content Placeholder 2"/>
          <p:cNvSpPr>
            <a:spLocks noGrp="1"/>
          </p:cNvSpPr>
          <p:nvPr>
            <p:ph idx="1"/>
          </p:nvPr>
        </p:nvSpPr>
        <p:spPr>
          <a:xfrm>
            <a:off x="598833" y="1784199"/>
            <a:ext cx="7886700" cy="3764832"/>
          </a:xfrm>
        </p:spPr>
        <p:txBody>
          <a:bodyPr>
            <a:normAutofit lnSpcReduction="10000"/>
          </a:bodyPr>
          <a:lstStyle/>
          <a:p>
            <a:pPr algn="just" fontAlgn="base"/>
            <a:r>
              <a:rPr lang="en-GB" dirty="0" smtClean="0"/>
              <a:t>Only a germline sample is required</a:t>
            </a:r>
          </a:p>
          <a:p>
            <a:pPr algn="just" fontAlgn="base"/>
            <a:r>
              <a:rPr lang="en-GB" dirty="0" smtClean="0"/>
              <a:t>Where </a:t>
            </a:r>
            <a:r>
              <a:rPr lang="en-GB" dirty="0"/>
              <a:t>relevant </a:t>
            </a:r>
            <a:r>
              <a:rPr lang="en-GB" dirty="0" smtClean="0"/>
              <a:t>sample </a:t>
            </a:r>
            <a:r>
              <a:rPr lang="en-GB" dirty="0"/>
              <a:t>from family members </a:t>
            </a:r>
          </a:p>
          <a:p>
            <a:pPr algn="just" fontAlgn="base"/>
            <a:r>
              <a:rPr lang="en-GB" dirty="0"/>
              <a:t>If relevant family members </a:t>
            </a:r>
            <a:r>
              <a:rPr lang="en-GB" dirty="0" smtClean="0"/>
              <a:t>are </a:t>
            </a:r>
            <a:r>
              <a:rPr lang="en-GB" dirty="0"/>
              <a:t>not present in the initial consultation, consent and samples may need to be arranged separately</a:t>
            </a:r>
          </a:p>
          <a:p>
            <a:pPr algn="just" fontAlgn="base"/>
            <a:r>
              <a:rPr lang="en-GB" dirty="0"/>
              <a:t>The GLH will not send samples for sequencing until samples from all required members of the family (as noted on the WGS test order form) have been </a:t>
            </a:r>
            <a:r>
              <a:rPr lang="en-GB" dirty="0" smtClean="0"/>
              <a:t>received.</a:t>
            </a:r>
            <a:endParaRPr lang="en-GB" dirty="0"/>
          </a:p>
        </p:txBody>
      </p:sp>
      <p:sp>
        <p:nvSpPr>
          <p:cNvPr id="6"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1848894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3"/>
          <a:stretch>
            <a:fillRect/>
          </a:stretch>
        </p:blipFill>
        <p:spPr>
          <a:xfrm>
            <a:off x="812800" y="850900"/>
            <a:ext cx="7340600" cy="5588000"/>
          </a:xfrm>
          <a:prstGeom prst="rect">
            <a:avLst/>
          </a:prstGeom>
        </p:spPr>
      </p:pic>
      <p:sp>
        <p:nvSpPr>
          <p:cNvPr id="6" name="Title 1"/>
          <p:cNvSpPr>
            <a:spLocks noGrp="1"/>
          </p:cNvSpPr>
          <p:nvPr>
            <p:ph type="title"/>
          </p:nvPr>
        </p:nvSpPr>
        <p:spPr>
          <a:xfrm>
            <a:off x="590550" y="164276"/>
            <a:ext cx="7886700" cy="849517"/>
          </a:xfrm>
        </p:spPr>
        <p:txBody>
          <a:bodyPr>
            <a:noAutofit/>
          </a:bodyPr>
          <a:lstStyle/>
          <a:p>
            <a:pPr algn="ctr"/>
            <a:r>
              <a:rPr lang="en-GB" sz="40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Sample requirements -</a:t>
            </a:r>
            <a:r>
              <a:rPr lang="en-GB" sz="4000" dirty="0" smtClean="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 RD germline</a:t>
            </a:r>
            <a:r>
              <a:rPr lang="en-GB" sz="4000" dirty="0">
                <a:solidFill>
                  <a:schemeClr val="accent1">
                    <a:lumMod val="75000"/>
                  </a:schemeClr>
                </a:solidFill>
                <a:latin typeface="+mn-lt"/>
                <a:cs typeface="Arial" panose="020B0604020202020204" pitchFamily="34" charset="0"/>
              </a:rPr>
              <a:t/>
            </a:r>
            <a:br>
              <a:rPr lang="en-GB" sz="4000" dirty="0">
                <a:solidFill>
                  <a:schemeClr val="accent1">
                    <a:lumMod val="75000"/>
                  </a:schemeClr>
                </a:solidFill>
                <a:latin typeface="+mn-lt"/>
                <a:cs typeface="Arial" panose="020B0604020202020204" pitchFamily="34" charset="0"/>
              </a:rPr>
            </a:br>
            <a:endParaRPr lang="en-GB" sz="4000" dirty="0">
              <a:solidFill>
                <a:schemeClr val="accent1">
                  <a:lumMod val="75000"/>
                </a:schemeClr>
              </a:solidFill>
              <a:latin typeface="+mn-lt"/>
              <a:cs typeface="Arial" panose="020B0604020202020204" pitchFamily="34" charset="0"/>
            </a:endParaRPr>
          </a:p>
        </p:txBody>
      </p:sp>
      <p:sp>
        <p:nvSpPr>
          <p:cNvPr id="7"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4255208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13793"/>
            <a:ext cx="7886700" cy="5310807"/>
          </a:xfrm>
        </p:spPr>
        <p:txBody>
          <a:bodyPr>
            <a:normAutofit fontScale="85000" lnSpcReduction="20000"/>
          </a:bodyPr>
          <a:lstStyle/>
          <a:p>
            <a:pPr algn="just" fontAlgn="base"/>
            <a:r>
              <a:rPr lang="en-GB" sz="3200" dirty="0"/>
              <a:t>A tumour/normal matched pair is required for WGS to go ahead</a:t>
            </a:r>
          </a:p>
          <a:p>
            <a:pPr algn="just" fontAlgn="base"/>
            <a:r>
              <a:rPr lang="en-GB" sz="3200" dirty="0"/>
              <a:t>For patients who have had a bone marrow transplant, a germline DNA sample would need to be acquired from </a:t>
            </a:r>
            <a:r>
              <a:rPr lang="en-GB" sz="3200" dirty="0" smtClean="0"/>
              <a:t>fibroblasts</a:t>
            </a:r>
            <a:r>
              <a:rPr lang="en-GB" sz="3200" dirty="0"/>
              <a:t>, other unaffected tissue, or from a germline sample stored before the patient’s transplant</a:t>
            </a:r>
          </a:p>
          <a:p>
            <a:pPr algn="just" fontAlgn="base"/>
            <a:r>
              <a:rPr lang="en-GB" sz="3200" dirty="0"/>
              <a:t>It can be more difficult to extract, sequence and obtain a high-quality result from DNA extracted from cancer cells of a solid tumour. Patients should be aware of the potential risk of sample failure and no results being obtained to provide information about their cancer</a:t>
            </a:r>
          </a:p>
          <a:p>
            <a:pPr algn="just" fontAlgn="base"/>
            <a:r>
              <a:rPr lang="en-GB" sz="3200" dirty="0"/>
              <a:t>Conversely, for haematological malignancies (such as </a:t>
            </a:r>
            <a:r>
              <a:rPr lang="en-GB" sz="3200" dirty="0" err="1"/>
              <a:t>leukaemias</a:t>
            </a:r>
            <a:r>
              <a:rPr lang="en-GB" sz="3200" dirty="0"/>
              <a:t>), it can be more challenging to obtain a high-quality and uncontaminated germline sample</a:t>
            </a:r>
          </a:p>
        </p:txBody>
      </p:sp>
      <p:sp>
        <p:nvSpPr>
          <p:cNvPr id="7" name="Title 1"/>
          <p:cNvSpPr>
            <a:spLocks noGrp="1"/>
          </p:cNvSpPr>
          <p:nvPr>
            <p:ph type="title"/>
          </p:nvPr>
        </p:nvSpPr>
        <p:spPr>
          <a:xfrm>
            <a:off x="590550" y="164276"/>
            <a:ext cx="7886700" cy="849517"/>
          </a:xfrm>
        </p:spPr>
        <p:txBody>
          <a:bodyPr>
            <a:noAutofit/>
          </a:bodyPr>
          <a:lstStyle/>
          <a:p>
            <a:pPr algn="ctr"/>
            <a:r>
              <a:rPr lang="en-GB" sz="40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Sample requirements - cancer</a:t>
            </a:r>
            <a:r>
              <a:rPr lang="en-GB" sz="4000" dirty="0">
                <a:solidFill>
                  <a:schemeClr val="accent1">
                    <a:lumMod val="75000"/>
                  </a:schemeClr>
                </a:solidFill>
                <a:latin typeface="Arial" panose="020B0604020202020204" pitchFamily="34" charset="0"/>
                <a:cs typeface="Arial" panose="020B0604020202020204" pitchFamily="34" charset="0"/>
              </a:rPr>
              <a:t/>
            </a:r>
            <a:br>
              <a:rPr lang="en-GB" sz="4000" dirty="0">
                <a:solidFill>
                  <a:schemeClr val="accent1">
                    <a:lumMod val="75000"/>
                  </a:schemeClr>
                </a:solidFill>
                <a:latin typeface="Arial" panose="020B0604020202020204" pitchFamily="34" charset="0"/>
                <a:cs typeface="Arial" panose="020B0604020202020204" pitchFamily="34" charset="0"/>
              </a:rPr>
            </a:br>
            <a:endParaRPr lang="en-GB" sz="4000" dirty="0">
              <a:solidFill>
                <a:schemeClr val="accent1">
                  <a:lumMod val="75000"/>
                </a:schemeClr>
              </a:solidFill>
              <a:latin typeface="Arial" panose="020B0604020202020204" pitchFamily="34" charset="0"/>
              <a:cs typeface="Arial" panose="020B0604020202020204" pitchFamily="34" charset="0"/>
            </a:endParaRPr>
          </a:p>
        </p:txBody>
      </p:sp>
      <p:sp>
        <p:nvSpPr>
          <p:cNvPr id="6"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3244879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98783" y="164276"/>
            <a:ext cx="8746434" cy="849517"/>
          </a:xfrm>
        </p:spPr>
        <p:txBody>
          <a:bodyPr>
            <a:noAutofit/>
          </a:bodyPr>
          <a:lstStyle/>
          <a:p>
            <a:pPr algn="ctr"/>
            <a:r>
              <a:rPr lang="en-GB" sz="40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Sample requirements -</a:t>
            </a:r>
            <a:r>
              <a:rPr lang="en-GB" sz="4000" dirty="0" smtClean="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 cancer </a:t>
            </a:r>
            <a:r>
              <a:rPr lang="en-GB" sz="40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germline</a:t>
            </a:r>
            <a:r>
              <a:rPr lang="en-GB" sz="4000"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n-GB" sz="4000"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en-GB" sz="4000"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7" name="Content Placeholder 6"/>
          <p:cNvPicPr>
            <a:picLocks noGrp="1"/>
          </p:cNvPicPr>
          <p:nvPr>
            <p:ph idx="1"/>
          </p:nvPr>
        </p:nvPicPr>
        <p:blipFill rotWithShape="1">
          <a:blip r:embed="rId3" cstate="print">
            <a:extLst>
              <a:ext uri="{28A0092B-C50C-407E-A947-70E740481C1C}">
                <a14:useLocalDpi xmlns:a14="http://schemas.microsoft.com/office/drawing/2010/main" val="0"/>
              </a:ext>
            </a:extLst>
          </a:blip>
          <a:srcRect b="6318"/>
          <a:stretch/>
        </p:blipFill>
        <p:spPr bwMode="auto">
          <a:xfrm>
            <a:off x="590550" y="1013794"/>
            <a:ext cx="7994649" cy="5163170"/>
          </a:xfrm>
          <a:prstGeom prst="rect">
            <a:avLst/>
          </a:prstGeom>
          <a:noFill/>
          <a:ln>
            <a:noFill/>
          </a:ln>
          <a:extLst>
            <a:ext uri="{53640926-AAD7-44D8-BBD7-CCE9431645EC}">
              <a14:shadowObscured xmlns:a14="http://schemas.microsoft.com/office/drawing/2010/main"/>
            </a:ext>
          </a:extLst>
        </p:spPr>
      </p:pic>
      <p:sp>
        <p:nvSpPr>
          <p:cNvPr id="8"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1410376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13793"/>
            <a:ext cx="7886700" cy="5163170"/>
          </a:xfrm>
        </p:spPr>
        <p:txBody>
          <a:bodyPr>
            <a:normAutofit fontScale="85000" lnSpcReduction="20000"/>
          </a:bodyPr>
          <a:lstStyle/>
          <a:p>
            <a:pPr marL="0" indent="0" algn="just">
              <a:buNone/>
            </a:pPr>
            <a:r>
              <a:rPr lang="en-GB" dirty="0" smtClean="0"/>
              <a:t>Specific </a:t>
            </a:r>
            <a:r>
              <a:rPr lang="en-GB" dirty="0"/>
              <a:t>g</a:t>
            </a:r>
            <a:r>
              <a:rPr lang="en-GB" dirty="0" smtClean="0"/>
              <a:t>uidance on selecting, sampling and storing tumour tissue for WGS is available. </a:t>
            </a:r>
          </a:p>
          <a:p>
            <a:pPr marL="0" indent="0" algn="just">
              <a:buNone/>
            </a:pPr>
            <a:endParaRPr lang="en-GB" dirty="0">
              <a:solidFill>
                <a:srgbClr val="FF0000"/>
              </a:solidFill>
            </a:endParaRPr>
          </a:p>
          <a:p>
            <a:pPr marL="0" lvl="0" indent="0" algn="just">
              <a:buNone/>
            </a:pPr>
            <a:r>
              <a:rPr lang="en-GB" sz="2600" b="1" dirty="0" smtClean="0"/>
              <a:t>Content </a:t>
            </a:r>
            <a:r>
              <a:rPr lang="en-GB" sz="2600" b="1" dirty="0"/>
              <a:t>Tumour </a:t>
            </a:r>
            <a:r>
              <a:rPr lang="en-GB" sz="2600" b="1" dirty="0" smtClean="0"/>
              <a:t>Assessment:</a:t>
            </a:r>
            <a:endParaRPr lang="en-GB" sz="2600" b="1" dirty="0"/>
          </a:p>
          <a:p>
            <a:pPr marL="0" indent="0" algn="just">
              <a:buNone/>
            </a:pPr>
            <a:r>
              <a:rPr lang="en-GB" sz="2600" dirty="0" smtClean="0"/>
              <a:t>For solid tumour invasive </a:t>
            </a:r>
            <a:r>
              <a:rPr lang="en-GB" sz="2600" dirty="0"/>
              <a:t>malignant nuclei must account for at least </a:t>
            </a:r>
            <a:r>
              <a:rPr lang="en-GB" sz="2600" dirty="0" smtClean="0"/>
              <a:t>30% of </a:t>
            </a:r>
            <a:r>
              <a:rPr lang="en-GB" sz="2600" dirty="0"/>
              <a:t>the nuclei present in the tissue sample submitted for WGS.  Additionally, the sample should have less than 20% necrosis by area. </a:t>
            </a:r>
            <a:endParaRPr lang="en-GB" sz="2600" dirty="0" smtClean="0"/>
          </a:p>
          <a:p>
            <a:pPr marL="0" indent="0" algn="just">
              <a:buNone/>
            </a:pPr>
            <a:r>
              <a:rPr lang="en-GB" sz="2600" dirty="0" smtClean="0"/>
              <a:t>Specific guidance has been </a:t>
            </a:r>
            <a:r>
              <a:rPr lang="en-GB" sz="2600" dirty="0"/>
              <a:t>issued on </a:t>
            </a:r>
            <a:r>
              <a:rPr lang="en-GB" sz="2600" dirty="0" smtClean="0"/>
              <a:t>haematological malignancies e.g. for AML, blood </a:t>
            </a:r>
            <a:r>
              <a:rPr lang="en-GB" sz="2600" dirty="0"/>
              <a:t>containing &gt;=20% blasts </a:t>
            </a:r>
            <a:r>
              <a:rPr lang="en-GB" sz="2600" dirty="0" smtClean="0"/>
              <a:t>morphologically</a:t>
            </a:r>
            <a:r>
              <a:rPr lang="en-GB" sz="2600" dirty="0"/>
              <a:t> or any blast percentage if there is an AML-defining genetic </a:t>
            </a:r>
            <a:r>
              <a:rPr lang="en-GB" sz="2600" dirty="0" smtClean="0"/>
              <a:t>abnormality.</a:t>
            </a:r>
          </a:p>
          <a:p>
            <a:pPr marL="0" indent="0" algn="just">
              <a:buNone/>
            </a:pPr>
            <a:endParaRPr lang="en-GB" sz="2600" b="1" dirty="0">
              <a:solidFill>
                <a:srgbClr val="FF0000"/>
              </a:solidFill>
            </a:endParaRPr>
          </a:p>
          <a:p>
            <a:pPr marL="0" indent="0" algn="just">
              <a:buNone/>
            </a:pPr>
            <a:r>
              <a:rPr lang="en-GB" sz="2600" b="1" dirty="0" smtClean="0"/>
              <a:t>Tumour sampling techniques:</a:t>
            </a:r>
          </a:p>
          <a:p>
            <a:pPr marL="0" indent="0" algn="just">
              <a:buNone/>
            </a:pPr>
            <a:r>
              <a:rPr lang="en-GB" sz="2600" dirty="0">
                <a:hlinkClick r:id="rId3"/>
              </a:rPr>
              <a:t>https://www.genomicsengland.co.uk/about-genomics-england/the-100000-genomes-project/information-for-gmc-staff/cancer-programme/pathology-in-the-nhs</a:t>
            </a:r>
            <a:r>
              <a:rPr lang="en-GB" sz="2600" dirty="0" smtClean="0">
                <a:hlinkClick r:id="rId3"/>
              </a:rPr>
              <a:t>/</a:t>
            </a:r>
            <a:r>
              <a:rPr lang="en-GB" sz="2600" dirty="0" smtClean="0"/>
              <a:t> </a:t>
            </a:r>
            <a:endParaRPr lang="en-GB" sz="2600" dirty="0"/>
          </a:p>
          <a:p>
            <a:pPr marL="0" indent="0" algn="just">
              <a:buNone/>
            </a:pPr>
            <a:endParaRPr lang="en-GB" dirty="0"/>
          </a:p>
        </p:txBody>
      </p:sp>
      <p:sp>
        <p:nvSpPr>
          <p:cNvPr id="4"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
        <p:nvSpPr>
          <p:cNvPr id="5" name="Title 1"/>
          <p:cNvSpPr txBox="1">
            <a:spLocks/>
          </p:cNvSpPr>
          <p:nvPr/>
        </p:nvSpPr>
        <p:spPr>
          <a:xfrm>
            <a:off x="590550" y="164276"/>
            <a:ext cx="7886700" cy="84951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smtClean="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Tumour sample requirements</a:t>
            </a:r>
            <a:r>
              <a:rPr lang="en-GB" sz="4000" dirty="0" smtClean="0">
                <a:solidFill>
                  <a:schemeClr val="accent1">
                    <a:lumMod val="75000"/>
                  </a:schemeClr>
                </a:solidFill>
                <a:latin typeface="Arial" panose="020B0604020202020204" pitchFamily="34" charset="0"/>
                <a:cs typeface="Arial" panose="020B0604020202020204" pitchFamily="34" charset="0"/>
              </a:rPr>
              <a:t/>
            </a:r>
            <a:br>
              <a:rPr lang="en-GB" sz="4000" dirty="0" smtClean="0">
                <a:solidFill>
                  <a:schemeClr val="accent1">
                    <a:lumMod val="75000"/>
                  </a:schemeClr>
                </a:solidFill>
                <a:latin typeface="Arial" panose="020B0604020202020204" pitchFamily="34" charset="0"/>
                <a:cs typeface="Arial" panose="020B0604020202020204" pitchFamily="34" charset="0"/>
              </a:rPr>
            </a:br>
            <a:endParaRPr lang="en-GB" sz="40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020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590550" y="841862"/>
            <a:ext cx="3960775" cy="5807565"/>
          </a:xfrm>
          <a:prstGeom prst="rect">
            <a:avLst/>
          </a:prstGeom>
        </p:spPr>
      </p:pic>
      <p:pic>
        <p:nvPicPr>
          <p:cNvPr id="5" name="Picture 4"/>
          <p:cNvPicPr>
            <a:picLocks noChangeAspect="1"/>
          </p:cNvPicPr>
          <p:nvPr/>
        </p:nvPicPr>
        <p:blipFill>
          <a:blip r:embed="rId4"/>
          <a:stretch>
            <a:fillRect/>
          </a:stretch>
        </p:blipFill>
        <p:spPr>
          <a:xfrm>
            <a:off x="4801994" y="1191661"/>
            <a:ext cx="4060651" cy="5587392"/>
          </a:xfrm>
          <a:prstGeom prst="rect">
            <a:avLst/>
          </a:prstGeom>
        </p:spPr>
      </p:pic>
      <p:sp>
        <p:nvSpPr>
          <p:cNvPr id="6" name="Title 1"/>
          <p:cNvSpPr>
            <a:spLocks noGrp="1"/>
          </p:cNvSpPr>
          <p:nvPr>
            <p:ph type="title"/>
          </p:nvPr>
        </p:nvSpPr>
        <p:spPr>
          <a:xfrm>
            <a:off x="590550" y="164276"/>
            <a:ext cx="7886700" cy="849517"/>
          </a:xfrm>
        </p:spPr>
        <p:txBody>
          <a:bodyPr>
            <a:noAutofit/>
          </a:bodyPr>
          <a:lstStyle/>
          <a:p>
            <a:pPr algn="ctr"/>
            <a:r>
              <a:rPr lang="en-GB" sz="40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Sample requirements - solid tumours</a:t>
            </a:r>
            <a:endParaRPr lang="en-GB" sz="4000" dirty="0">
              <a:solidFill>
                <a:schemeClr val="accent1">
                  <a:lumMod val="75000"/>
                </a:schemeClr>
              </a:solidFill>
              <a:latin typeface="Arial" panose="020B0604020202020204" pitchFamily="34" charset="0"/>
              <a:cs typeface="Arial" panose="020B0604020202020204" pitchFamily="34" charset="0"/>
            </a:endParaRPr>
          </a:p>
        </p:txBody>
      </p:sp>
      <p:sp>
        <p:nvSpPr>
          <p:cNvPr id="8"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4273549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229003" y="503261"/>
            <a:ext cx="4202320" cy="6206171"/>
          </a:xfrm>
          <a:prstGeom prst="rect">
            <a:avLst/>
          </a:prstGeom>
        </p:spPr>
      </p:pic>
      <p:pic>
        <p:nvPicPr>
          <p:cNvPr id="5" name="Picture 4"/>
          <p:cNvPicPr>
            <a:picLocks noChangeAspect="1"/>
          </p:cNvPicPr>
          <p:nvPr/>
        </p:nvPicPr>
        <p:blipFill>
          <a:blip r:embed="rId4"/>
          <a:stretch>
            <a:fillRect/>
          </a:stretch>
        </p:blipFill>
        <p:spPr>
          <a:xfrm>
            <a:off x="4576459" y="503261"/>
            <a:ext cx="4516129" cy="6354739"/>
          </a:xfrm>
          <a:prstGeom prst="rect">
            <a:avLst/>
          </a:prstGeom>
        </p:spPr>
      </p:pic>
      <p:sp>
        <p:nvSpPr>
          <p:cNvPr id="6" name="Title 1"/>
          <p:cNvSpPr>
            <a:spLocks noGrp="1"/>
          </p:cNvSpPr>
          <p:nvPr>
            <p:ph type="title"/>
          </p:nvPr>
        </p:nvSpPr>
        <p:spPr>
          <a:xfrm>
            <a:off x="590550" y="164276"/>
            <a:ext cx="8172450" cy="849517"/>
          </a:xfrm>
        </p:spPr>
        <p:txBody>
          <a:bodyPr>
            <a:noAutofit/>
          </a:bodyPr>
          <a:lstStyle/>
          <a:p>
            <a:pPr algn="ctr"/>
            <a:r>
              <a:rPr lang="en-GB" sz="36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Sample requirements </a:t>
            </a:r>
            <a:r>
              <a:rPr lang="en-GB" sz="3600" dirty="0" smtClean="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 </a:t>
            </a:r>
            <a:r>
              <a:rPr lang="en-GB" sz="3600" dirty="0" err="1">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haemonc</a:t>
            </a:r>
            <a:r>
              <a:rPr lang="en-GB" sz="36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 tumours</a:t>
            </a:r>
            <a:r>
              <a:rPr lang="en-GB" sz="3600" dirty="0">
                <a:solidFill>
                  <a:schemeClr val="accent1">
                    <a:lumMod val="75000"/>
                  </a:schemeClr>
                </a:solidFill>
                <a:latin typeface="Arial" panose="020B0604020202020204" pitchFamily="34" charset="0"/>
                <a:cs typeface="Arial" panose="020B0604020202020204" pitchFamily="34" charset="0"/>
              </a:rPr>
              <a:t/>
            </a:r>
            <a:br>
              <a:rPr lang="en-GB" sz="3600" dirty="0">
                <a:solidFill>
                  <a:schemeClr val="accent1">
                    <a:lumMod val="75000"/>
                  </a:schemeClr>
                </a:solidFill>
                <a:latin typeface="Arial" panose="020B0604020202020204" pitchFamily="34" charset="0"/>
                <a:cs typeface="Arial" panose="020B0604020202020204" pitchFamily="34" charset="0"/>
              </a:rPr>
            </a:br>
            <a:endParaRPr lang="en-GB" sz="36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6934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GB" dirty="0" smtClean="0"/>
              <a:t>Until WGS </a:t>
            </a:r>
            <a:r>
              <a:rPr lang="en-GB" dirty="0"/>
              <a:t>bioinformatics </a:t>
            </a:r>
            <a:r>
              <a:rPr lang="en-GB" dirty="0" smtClean="0"/>
              <a:t>pipelines are fully </a:t>
            </a:r>
            <a:r>
              <a:rPr lang="en-GB" dirty="0"/>
              <a:t>validated and results can be returned in an appropriate time </a:t>
            </a:r>
            <a:r>
              <a:rPr lang="en-GB" dirty="0" smtClean="0"/>
              <a:t>frame, </a:t>
            </a:r>
            <a:r>
              <a:rPr lang="en-GB" dirty="0"/>
              <a:t>it will be necessary to run the assay in parallel with current standard of care testing (SOC). </a:t>
            </a:r>
            <a:endParaRPr lang="en-GB" dirty="0" smtClean="0"/>
          </a:p>
          <a:p>
            <a:pPr marL="0" indent="0" algn="just">
              <a:buNone/>
            </a:pPr>
            <a:r>
              <a:rPr lang="en-GB" dirty="0" smtClean="0"/>
              <a:t>Consequently</a:t>
            </a:r>
            <a:r>
              <a:rPr lang="en-GB" dirty="0"/>
              <a:t>, there will be occasions </a:t>
            </a:r>
            <a:r>
              <a:rPr lang="en-GB" dirty="0" smtClean="0"/>
              <a:t>when there </a:t>
            </a:r>
            <a:r>
              <a:rPr lang="en-GB" dirty="0"/>
              <a:t>will not be sufficient material for all indicated tests. In this scenario priority should be given to those tests that will inform immediate management at the discretion of the treating clinician.</a:t>
            </a:r>
          </a:p>
        </p:txBody>
      </p:sp>
      <p:sp>
        <p:nvSpPr>
          <p:cNvPr id="4"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
        <p:nvSpPr>
          <p:cNvPr id="5" name="Title 1"/>
          <p:cNvSpPr txBox="1">
            <a:spLocks/>
          </p:cNvSpPr>
          <p:nvPr/>
        </p:nvSpPr>
        <p:spPr>
          <a:xfrm>
            <a:off x="590550" y="164276"/>
            <a:ext cx="7886700" cy="84951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smtClean="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Sample prioritisation</a:t>
            </a:r>
            <a:endParaRPr lang="en-GB" sz="40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1330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19285" y="1311866"/>
            <a:ext cx="7886700" cy="4765726"/>
          </a:xfrm>
        </p:spPr>
        <p:txBody>
          <a:bodyPr>
            <a:normAutofit/>
          </a:bodyPr>
          <a:lstStyle/>
          <a:p>
            <a:pPr marL="0" indent="0" algn="just" fontAlgn="base">
              <a:buNone/>
            </a:pPr>
            <a:r>
              <a:rPr lang="en-GB" dirty="0"/>
              <a:t>Testing:</a:t>
            </a:r>
          </a:p>
          <a:p>
            <a:pPr algn="just" fontAlgn="base"/>
            <a:r>
              <a:rPr lang="en-GB" dirty="0"/>
              <a:t>T</a:t>
            </a:r>
            <a:r>
              <a:rPr lang="en-GB" dirty="0" smtClean="0"/>
              <a:t>he GLH WGS </a:t>
            </a:r>
            <a:r>
              <a:rPr lang="en-GB" dirty="0"/>
              <a:t>DNA extraction </a:t>
            </a:r>
            <a:r>
              <a:rPr lang="en-GB" dirty="0" smtClean="0"/>
              <a:t>laboratory </a:t>
            </a:r>
            <a:r>
              <a:rPr lang="en-GB" dirty="0"/>
              <a:t>will </a:t>
            </a:r>
            <a:r>
              <a:rPr lang="en-GB" dirty="0" smtClean="0"/>
              <a:t>carry out checks to </a:t>
            </a:r>
            <a:r>
              <a:rPr lang="en-GB" dirty="0"/>
              <a:t>ensure quality of the samples. The laboratory for the WGS test request </a:t>
            </a:r>
            <a:r>
              <a:rPr lang="en-GB" dirty="0" smtClean="0"/>
              <a:t>that has </a:t>
            </a:r>
            <a:r>
              <a:rPr lang="en-GB" dirty="0"/>
              <a:t>been </a:t>
            </a:r>
            <a:r>
              <a:rPr lang="en-GB" dirty="0" smtClean="0"/>
              <a:t>raised, will </a:t>
            </a:r>
            <a:r>
              <a:rPr lang="en-GB" dirty="0"/>
              <a:t>await samples from all family </a:t>
            </a:r>
            <a:r>
              <a:rPr lang="en-GB" dirty="0" smtClean="0"/>
              <a:t>members, tumour/normal matched pair, </a:t>
            </a:r>
            <a:r>
              <a:rPr lang="en-GB" dirty="0"/>
              <a:t>prior to sending them for sequencing.</a:t>
            </a:r>
          </a:p>
          <a:p>
            <a:pPr algn="just" fontAlgn="base"/>
            <a:r>
              <a:rPr lang="en-GB" dirty="0"/>
              <a:t>A GLH WGS test provider will make contact if there are any issues with samples when they arrive at the laboratory, or if potential errors are identified at the time of sequencing or analysis.</a:t>
            </a:r>
          </a:p>
          <a:p>
            <a:pPr marL="0" indent="0" algn="just">
              <a:buNone/>
            </a:pPr>
            <a:endParaRPr lang="en-GB" dirty="0"/>
          </a:p>
        </p:txBody>
      </p:sp>
      <p:sp>
        <p:nvSpPr>
          <p:cNvPr id="7" name="Title 1"/>
          <p:cNvSpPr>
            <a:spLocks noGrp="1"/>
          </p:cNvSpPr>
          <p:nvPr>
            <p:ph type="title"/>
          </p:nvPr>
        </p:nvSpPr>
        <p:spPr>
          <a:xfrm>
            <a:off x="590550" y="164276"/>
            <a:ext cx="7886700" cy="849517"/>
          </a:xfrm>
        </p:spPr>
        <p:txBody>
          <a:bodyPr>
            <a:noAutofit/>
          </a:bodyPr>
          <a:lstStyle/>
          <a:p>
            <a:pPr algn="ctr"/>
            <a:r>
              <a:rPr lang="en-GB" sz="40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Sample uses</a:t>
            </a:r>
            <a:endParaRPr lang="en-GB" sz="4000" dirty="0">
              <a:solidFill>
                <a:schemeClr val="accent1">
                  <a:lumMod val="75000"/>
                </a:schemeClr>
              </a:solidFill>
              <a:latin typeface="+mn-lt"/>
              <a:cs typeface="Arial" panose="020B0604020202020204" pitchFamily="34" charset="0"/>
            </a:endParaRPr>
          </a:p>
        </p:txBody>
      </p:sp>
      <p:sp>
        <p:nvSpPr>
          <p:cNvPr id="6"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2836083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746" y="480769"/>
            <a:ext cx="7886700" cy="5190801"/>
          </a:xfrm>
        </p:spPr>
        <p:txBody>
          <a:bodyPr>
            <a:noAutofit/>
          </a:bodyPr>
          <a:lstStyle/>
          <a:p>
            <a:pPr algn="ctr"/>
            <a:r>
              <a:rPr lang="en-GB" sz="4000" smtClean="0">
                <a:solidFill>
                  <a:schemeClr val="accent1">
                    <a:lumMod val="75000"/>
                  </a:schemeClr>
                </a:solidFill>
                <a:effectLst>
                  <a:outerShdw blurRad="38100" dist="38100" dir="2700000" algn="tl">
                    <a:srgbClr val="000000">
                      <a:alpha val="43137"/>
                    </a:srgbClr>
                  </a:outerShdw>
                </a:effectLst>
                <a:latin typeface="+mn-lt"/>
              </a:rPr>
              <a:t>NTGLH_004 </a:t>
            </a:r>
            <a:r>
              <a:rPr lang="en-GB" sz="4000" dirty="0">
                <a:solidFill>
                  <a:schemeClr val="accent1">
                    <a:lumMod val="75000"/>
                  </a:schemeClr>
                </a:solidFill>
                <a:effectLst>
                  <a:outerShdw blurRad="38100" dist="38100" dir="2700000" algn="tl">
                    <a:srgbClr val="000000">
                      <a:alpha val="43137"/>
                    </a:srgbClr>
                  </a:outerShdw>
                </a:effectLst>
                <a:latin typeface="+mn-lt"/>
              </a:rPr>
              <a:t/>
            </a:r>
            <a:br>
              <a:rPr lang="en-GB" sz="4000" dirty="0">
                <a:solidFill>
                  <a:schemeClr val="accent1">
                    <a:lumMod val="75000"/>
                  </a:schemeClr>
                </a:solidFill>
                <a:effectLst>
                  <a:outerShdw blurRad="38100" dist="38100" dir="2700000" algn="tl">
                    <a:srgbClr val="000000">
                      <a:alpha val="43137"/>
                    </a:srgbClr>
                  </a:outerShdw>
                </a:effectLst>
                <a:latin typeface="+mn-lt"/>
              </a:rPr>
            </a:br>
            <a:r>
              <a:rPr lang="en-GB" sz="4000" dirty="0">
                <a:solidFill>
                  <a:schemeClr val="accent1">
                    <a:lumMod val="75000"/>
                  </a:schemeClr>
                </a:solidFill>
                <a:effectLst>
                  <a:outerShdw blurRad="38100" dist="38100" dir="2700000" algn="tl">
                    <a:srgbClr val="000000">
                      <a:alpha val="43137"/>
                    </a:srgbClr>
                  </a:outerShdw>
                </a:effectLst>
                <a:latin typeface="+mn-lt"/>
              </a:rPr>
              <a:t>Whole genome sequencing (WGS) sample requirements</a:t>
            </a:r>
            <a:br>
              <a:rPr lang="en-GB" sz="4000" dirty="0">
                <a:solidFill>
                  <a:schemeClr val="accent1">
                    <a:lumMod val="75000"/>
                  </a:schemeClr>
                </a:solidFill>
                <a:effectLst>
                  <a:outerShdw blurRad="38100" dist="38100" dir="2700000" algn="tl">
                    <a:srgbClr val="000000">
                      <a:alpha val="43137"/>
                    </a:srgbClr>
                  </a:outerShdw>
                </a:effectLst>
                <a:latin typeface="+mn-lt"/>
              </a:rPr>
            </a:br>
            <a:r>
              <a:rPr lang="en-GB" sz="4000" dirty="0">
                <a:solidFill>
                  <a:schemeClr val="accent1">
                    <a:lumMod val="75000"/>
                  </a:schemeClr>
                </a:solidFill>
                <a:effectLst>
                  <a:outerShdw blurRad="38100" dist="38100" dir="2700000" algn="tl">
                    <a:srgbClr val="000000">
                      <a:alpha val="43137"/>
                    </a:srgbClr>
                  </a:outerShdw>
                </a:effectLst>
                <a:latin typeface="+mn-lt"/>
              </a:rPr>
              <a:t/>
            </a:r>
            <a:br>
              <a:rPr lang="en-GB" sz="4000" dirty="0">
                <a:solidFill>
                  <a:schemeClr val="accent1">
                    <a:lumMod val="75000"/>
                  </a:schemeClr>
                </a:solidFill>
                <a:effectLst>
                  <a:outerShdw blurRad="38100" dist="38100" dir="2700000" algn="tl">
                    <a:srgbClr val="000000">
                      <a:alpha val="43137"/>
                    </a:srgbClr>
                  </a:outerShdw>
                </a:effectLst>
                <a:latin typeface="+mn-lt"/>
              </a:rPr>
            </a:br>
            <a:r>
              <a:rPr lang="en-GB" sz="4000" dirty="0">
                <a:solidFill>
                  <a:schemeClr val="accent1">
                    <a:lumMod val="75000"/>
                  </a:schemeClr>
                </a:solidFill>
                <a:effectLst>
                  <a:outerShdw blurRad="38100" dist="38100" dir="2700000" algn="tl">
                    <a:srgbClr val="000000">
                      <a:alpha val="43137"/>
                    </a:srgbClr>
                  </a:outerShdw>
                </a:effectLst>
                <a:latin typeface="+mn-lt"/>
              </a:rPr>
              <a:t>Information for healthcare professionals</a:t>
            </a:r>
          </a:p>
        </p:txBody>
      </p:sp>
      <p:pic>
        <p:nvPicPr>
          <p:cNvPr id="4" name="Picture 3">
            <a:extLst>
              <a:ext uri="{FF2B5EF4-FFF2-40B4-BE49-F238E27FC236}">
                <a16:creationId xmlns:a16="http://schemas.microsoft.com/office/drawing/2014/main" id="{9CC2F236-6503-4FA1-9F67-BE6ABF503B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4248" y="5445224"/>
            <a:ext cx="2057093" cy="1044603"/>
          </a:xfrm>
          <a:prstGeom prst="rect">
            <a:avLst/>
          </a:prstGeom>
        </p:spPr>
      </p:pic>
    </p:spTree>
    <p:extLst>
      <p:ext uri="{BB962C8B-B14F-4D97-AF65-F5344CB8AC3E}">
        <p14:creationId xmlns:p14="http://schemas.microsoft.com/office/powerpoint/2010/main" val="38623422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19285" y="1311866"/>
            <a:ext cx="7886700" cy="4765726"/>
          </a:xfrm>
        </p:spPr>
        <p:txBody>
          <a:bodyPr>
            <a:normAutofit fontScale="77500" lnSpcReduction="20000"/>
          </a:bodyPr>
          <a:lstStyle/>
          <a:p>
            <a:pPr marL="0" indent="0" algn="just" fontAlgn="base">
              <a:buNone/>
            </a:pPr>
            <a:r>
              <a:rPr lang="en-GB" sz="2900" dirty="0"/>
              <a:t>Storage:</a:t>
            </a:r>
          </a:p>
          <a:p>
            <a:pPr algn="just" fontAlgn="base"/>
            <a:r>
              <a:rPr lang="en-GB" sz="2900" dirty="0"/>
              <a:t>DNA samples are stored in </a:t>
            </a:r>
            <a:r>
              <a:rPr lang="en-GB" sz="2900" dirty="0" smtClean="0"/>
              <a:t>the </a:t>
            </a:r>
            <a:r>
              <a:rPr lang="en-GB" sz="2900" dirty="0"/>
              <a:t>local GLH and can be accessed by other laboratories within the GMS. Tumour samples may also be stored in the local hospital histopathology unit. </a:t>
            </a:r>
          </a:p>
          <a:p>
            <a:pPr algn="just" fontAlgn="base"/>
            <a:r>
              <a:rPr lang="en-GB" sz="2900" dirty="0"/>
              <a:t>Stored samples can be used:</a:t>
            </a:r>
          </a:p>
          <a:p>
            <a:pPr marL="514350" indent="-514350" algn="just" fontAlgn="base">
              <a:buFont typeface="+mj-lt"/>
              <a:buAutoNum type="arabicPeriod"/>
            </a:pPr>
            <a:r>
              <a:rPr lang="en-GB" sz="2900" dirty="0"/>
              <a:t>In the future for further genomic tests provided appropriate consent has been obtained</a:t>
            </a:r>
          </a:p>
          <a:p>
            <a:pPr marL="514350" indent="-514350" algn="just" fontAlgn="base">
              <a:buFont typeface="+mj-lt"/>
              <a:buAutoNum type="arabicPeriod"/>
            </a:pPr>
            <a:r>
              <a:rPr lang="en-GB" sz="2900" dirty="0"/>
              <a:t>As a control sample when testing family members of a </a:t>
            </a:r>
            <a:r>
              <a:rPr lang="en-GB" sz="2900" dirty="0" err="1"/>
              <a:t>proband</a:t>
            </a:r>
            <a:endParaRPr lang="en-GB" sz="2900" dirty="0"/>
          </a:p>
          <a:p>
            <a:pPr marL="514350" indent="-514350" algn="just" fontAlgn="base">
              <a:buFont typeface="+mj-lt"/>
              <a:buAutoNum type="arabicPeriod"/>
            </a:pPr>
            <a:r>
              <a:rPr lang="en-GB" sz="2900" dirty="0"/>
              <a:t>To help with laboratory test development and quality control procedures, although they are de-identified for this use. </a:t>
            </a:r>
          </a:p>
          <a:p>
            <a:pPr algn="just" fontAlgn="base"/>
            <a:r>
              <a:rPr lang="en-GB" sz="2900" dirty="0"/>
              <a:t>The laboratory will notify the clinician if there is a limited remaining amount of sample (for instance, if an individual is deceased) so a decision can be made on how it can be used.</a:t>
            </a:r>
          </a:p>
          <a:p>
            <a:pPr marL="0" indent="0" algn="just">
              <a:buNone/>
            </a:pPr>
            <a:endParaRPr lang="en-GB" dirty="0"/>
          </a:p>
        </p:txBody>
      </p:sp>
      <p:sp>
        <p:nvSpPr>
          <p:cNvPr id="7" name="Title 1"/>
          <p:cNvSpPr>
            <a:spLocks noGrp="1"/>
          </p:cNvSpPr>
          <p:nvPr>
            <p:ph type="title"/>
          </p:nvPr>
        </p:nvSpPr>
        <p:spPr>
          <a:xfrm>
            <a:off x="590550" y="164276"/>
            <a:ext cx="7886700" cy="849517"/>
          </a:xfrm>
        </p:spPr>
        <p:txBody>
          <a:bodyPr>
            <a:noAutofit/>
          </a:bodyPr>
          <a:lstStyle/>
          <a:p>
            <a:pPr algn="ctr"/>
            <a:r>
              <a:rPr lang="en-GB" sz="40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Sample uses</a:t>
            </a:r>
            <a:endParaRPr lang="en-GB" sz="4000" dirty="0">
              <a:solidFill>
                <a:schemeClr val="accent1">
                  <a:lumMod val="75000"/>
                </a:schemeClr>
              </a:solidFill>
              <a:latin typeface="Arial" panose="020B0604020202020204" pitchFamily="34" charset="0"/>
              <a:cs typeface="Arial" panose="020B0604020202020204" pitchFamily="34" charset="0"/>
            </a:endParaRPr>
          </a:p>
        </p:txBody>
      </p:sp>
      <p:sp>
        <p:nvSpPr>
          <p:cNvPr id="6"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2713641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2103804" y="849517"/>
            <a:ext cx="4936391" cy="5420985"/>
          </a:xfrm>
          <a:prstGeom prst="rect">
            <a:avLst/>
          </a:prstGeom>
        </p:spPr>
      </p:pic>
      <p:sp>
        <p:nvSpPr>
          <p:cNvPr id="5" name="Title 1"/>
          <p:cNvSpPr txBox="1">
            <a:spLocks/>
          </p:cNvSpPr>
          <p:nvPr/>
        </p:nvSpPr>
        <p:spPr>
          <a:xfrm>
            <a:off x="628650" y="0"/>
            <a:ext cx="7886700" cy="84951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0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Sample pathway for rare and inherited  diseases</a:t>
            </a:r>
            <a:endParaRPr lang="en-GB" sz="3000" dirty="0">
              <a:solidFill>
                <a:schemeClr val="accent1">
                  <a:lumMod val="75000"/>
                </a:schemeClr>
              </a:solidFill>
              <a:latin typeface="Arial" panose="020B0604020202020204" pitchFamily="34" charset="0"/>
              <a:cs typeface="Arial" panose="020B0604020202020204" pitchFamily="34" charset="0"/>
            </a:endParaRPr>
          </a:p>
        </p:txBody>
      </p:sp>
      <p:sp>
        <p:nvSpPr>
          <p:cNvPr id="6"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2478102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839200" cy="1325563"/>
          </a:xfrm>
        </p:spPr>
        <p:txBody>
          <a:bodyPr>
            <a:normAutofit/>
          </a:bodyPr>
          <a:lstStyle/>
          <a:p>
            <a:r>
              <a:rPr lang="en-GB" sz="3400" dirty="0">
                <a:solidFill>
                  <a:schemeClr val="accent1">
                    <a:lumMod val="75000"/>
                  </a:schemeClr>
                </a:solidFill>
                <a:effectLst>
                  <a:outerShdw blurRad="38100" dist="38100" dir="2700000" algn="tl">
                    <a:srgbClr val="000000">
                      <a:alpha val="43137"/>
                    </a:srgbClr>
                  </a:outerShdw>
                </a:effectLst>
                <a:latin typeface="+mn-lt"/>
              </a:rPr>
              <a:t>Sample pathway - haematological malignancies</a:t>
            </a:r>
          </a:p>
        </p:txBody>
      </p:sp>
      <p:pic>
        <p:nvPicPr>
          <p:cNvPr id="4" name="Content Placeholder 3"/>
          <p:cNvPicPr>
            <a:picLocks noGrp="1" noChangeAspect="1"/>
          </p:cNvPicPr>
          <p:nvPr>
            <p:ph idx="1"/>
          </p:nvPr>
        </p:nvPicPr>
        <p:blipFill>
          <a:blip r:embed="rId3"/>
          <a:stretch>
            <a:fillRect/>
          </a:stretch>
        </p:blipFill>
        <p:spPr>
          <a:xfrm>
            <a:off x="2074517" y="965200"/>
            <a:ext cx="5185465" cy="5676899"/>
          </a:xfrm>
          <a:prstGeom prst="rect">
            <a:avLst/>
          </a:prstGeom>
        </p:spPr>
      </p:pic>
      <p:sp>
        <p:nvSpPr>
          <p:cNvPr id="6"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987283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60773"/>
            <a:ext cx="8435296" cy="648072"/>
          </a:xfrm>
        </p:spPr>
        <p:txBody>
          <a:bodyPr>
            <a:noAutofit/>
          </a:bodyPr>
          <a:lstStyle/>
          <a:p>
            <a:r>
              <a:rPr lang="en-GB" sz="4000" dirty="0">
                <a:solidFill>
                  <a:schemeClr val="accent1">
                    <a:lumMod val="75000"/>
                  </a:schemeClr>
                </a:solidFill>
                <a:effectLst>
                  <a:outerShdw blurRad="38100" dist="38100" dir="2700000" algn="tl">
                    <a:srgbClr val="000000">
                      <a:alpha val="43137"/>
                    </a:srgbClr>
                  </a:outerShdw>
                </a:effectLst>
                <a:latin typeface="+mn-lt"/>
              </a:rPr>
              <a:t/>
            </a:r>
            <a:br>
              <a:rPr lang="en-GB" sz="4000" dirty="0">
                <a:solidFill>
                  <a:schemeClr val="accent1">
                    <a:lumMod val="75000"/>
                  </a:schemeClr>
                </a:solidFill>
                <a:effectLst>
                  <a:outerShdw blurRad="38100" dist="38100" dir="2700000" algn="tl">
                    <a:srgbClr val="000000">
                      <a:alpha val="43137"/>
                    </a:srgbClr>
                  </a:outerShdw>
                </a:effectLst>
                <a:latin typeface="+mn-lt"/>
              </a:rPr>
            </a:br>
            <a:r>
              <a:rPr lang="en-GB" sz="4000" dirty="0">
                <a:solidFill>
                  <a:schemeClr val="accent1">
                    <a:lumMod val="75000"/>
                  </a:schemeClr>
                </a:solidFill>
                <a:effectLst>
                  <a:outerShdw blurRad="38100" dist="38100" dir="2700000" algn="tl">
                    <a:srgbClr val="000000">
                      <a:alpha val="43137"/>
                    </a:srgbClr>
                  </a:outerShdw>
                </a:effectLst>
                <a:latin typeface="+mn-lt"/>
              </a:rPr>
              <a:t>A</a:t>
            </a:r>
            <a:r>
              <a:rPr lang="en-GB" sz="4000" dirty="0" smtClean="0">
                <a:solidFill>
                  <a:schemeClr val="accent1">
                    <a:lumMod val="75000"/>
                  </a:schemeClr>
                </a:solidFill>
                <a:effectLst>
                  <a:outerShdw blurRad="38100" dist="38100" dir="2700000" algn="tl">
                    <a:srgbClr val="000000">
                      <a:alpha val="43137"/>
                    </a:srgbClr>
                  </a:outerShdw>
                </a:effectLst>
                <a:latin typeface="+mn-lt"/>
              </a:rPr>
              <a:t>dvice </a:t>
            </a:r>
            <a:r>
              <a:rPr lang="en-GB" sz="4000" dirty="0">
                <a:solidFill>
                  <a:schemeClr val="accent1">
                    <a:lumMod val="75000"/>
                  </a:schemeClr>
                </a:solidFill>
                <a:effectLst>
                  <a:outerShdw blurRad="38100" dist="38100" dir="2700000" algn="tl">
                    <a:srgbClr val="000000">
                      <a:alpha val="43137"/>
                    </a:srgbClr>
                  </a:outerShdw>
                </a:effectLst>
                <a:latin typeface="+mn-lt"/>
              </a:rPr>
              <a:t>and </a:t>
            </a:r>
            <a:r>
              <a:rPr lang="en-GB" sz="4000" dirty="0" smtClean="0">
                <a:solidFill>
                  <a:schemeClr val="accent1">
                    <a:lumMod val="75000"/>
                  </a:schemeClr>
                </a:solidFill>
                <a:effectLst>
                  <a:outerShdw blurRad="38100" dist="38100" dir="2700000" algn="tl">
                    <a:srgbClr val="000000">
                      <a:alpha val="43137"/>
                    </a:srgbClr>
                  </a:outerShdw>
                </a:effectLst>
                <a:latin typeface="+mn-lt"/>
              </a:rPr>
              <a:t>educational </a:t>
            </a:r>
            <a:r>
              <a:rPr lang="en-GB" sz="4000" dirty="0">
                <a:solidFill>
                  <a:schemeClr val="accent1">
                    <a:lumMod val="75000"/>
                  </a:schemeClr>
                </a:solidFill>
                <a:effectLst>
                  <a:outerShdw blurRad="38100" dist="38100" dir="2700000" algn="tl">
                    <a:srgbClr val="000000">
                      <a:alpha val="43137"/>
                    </a:srgbClr>
                  </a:outerShdw>
                </a:effectLst>
                <a:latin typeface="+mn-lt"/>
              </a:rPr>
              <a:t>resources</a:t>
            </a:r>
            <a:br>
              <a:rPr lang="en-GB" sz="4000" dirty="0">
                <a:solidFill>
                  <a:schemeClr val="accent1">
                    <a:lumMod val="75000"/>
                  </a:schemeClr>
                </a:solidFill>
                <a:effectLst>
                  <a:outerShdw blurRad="38100" dist="38100" dir="2700000" algn="tl">
                    <a:srgbClr val="000000">
                      <a:alpha val="43137"/>
                    </a:srgbClr>
                  </a:outerShdw>
                </a:effectLst>
                <a:latin typeface="+mn-lt"/>
              </a:rPr>
            </a:br>
            <a:endParaRPr lang="en-GB" sz="4000" dirty="0">
              <a:solidFill>
                <a:schemeClr val="accent1">
                  <a:lumMod val="75000"/>
                </a:schemeClr>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p:txBody>
          <a:bodyPr>
            <a:normAutofit fontScale="85000" lnSpcReduction="20000"/>
          </a:bodyPr>
          <a:lstStyle/>
          <a:p>
            <a:pPr marL="0" indent="0">
              <a:buNone/>
            </a:pPr>
            <a:r>
              <a:rPr lang="en-GB" b="1" dirty="0"/>
              <a:t>North Thames Genomic Laboratory Hub</a:t>
            </a:r>
            <a:endParaRPr lang="en-GB" dirty="0"/>
          </a:p>
          <a:p>
            <a:pPr marL="0" indent="0"/>
            <a:r>
              <a:rPr lang="en-GB" dirty="0"/>
              <a:t>    Follow us: </a:t>
            </a:r>
            <a:r>
              <a:rPr lang="en-GB" dirty="0">
                <a:solidFill>
                  <a:srgbClr val="0070C0"/>
                </a:solidFill>
              </a:rPr>
              <a:t>@</a:t>
            </a:r>
            <a:r>
              <a:rPr lang="en-GB" dirty="0" err="1">
                <a:solidFill>
                  <a:srgbClr val="0070C0"/>
                </a:solidFill>
              </a:rPr>
              <a:t>NorthThamesGLH</a:t>
            </a:r>
            <a:endParaRPr lang="en-GB" dirty="0">
              <a:solidFill>
                <a:srgbClr val="0070C0"/>
              </a:solidFill>
            </a:endParaRPr>
          </a:p>
          <a:p>
            <a:pPr marL="0" indent="0"/>
            <a:r>
              <a:rPr lang="en-GB" dirty="0"/>
              <a:t>    Contact us at: </a:t>
            </a:r>
            <a:r>
              <a:rPr lang="en-GB" dirty="0">
                <a:solidFill>
                  <a:srgbClr val="0070C0"/>
                </a:solidFill>
              </a:rPr>
              <a:t>gos-tr.norththamesglh@nhs.net </a:t>
            </a:r>
          </a:p>
          <a:p>
            <a:pPr marL="0" indent="0">
              <a:buNone/>
            </a:pPr>
            <a:r>
              <a:rPr lang="en-GB" dirty="0"/>
              <a:t> </a:t>
            </a:r>
          </a:p>
          <a:p>
            <a:pPr marL="0" indent="0">
              <a:buNone/>
            </a:pPr>
            <a:r>
              <a:rPr lang="en-GB" b="1" dirty="0"/>
              <a:t>Further </a:t>
            </a:r>
            <a:r>
              <a:rPr lang="en-GB" b="1" dirty="0" smtClean="0"/>
              <a:t>education</a:t>
            </a:r>
          </a:p>
          <a:p>
            <a:r>
              <a:rPr lang="en-GB" u="sng" dirty="0" smtClean="0">
                <a:hlinkClick r:id="rId3"/>
              </a:rPr>
              <a:t>https</a:t>
            </a:r>
            <a:r>
              <a:rPr lang="en-GB" u="sng" dirty="0">
                <a:hlinkClick r:id="rId3"/>
              </a:rPr>
              <a:t>://www.genomicseducation.hee.nhs.uk</a:t>
            </a:r>
            <a:r>
              <a:rPr lang="en-GB" u="sng" dirty="0" smtClean="0">
                <a:hlinkClick r:id="rId3"/>
              </a:rPr>
              <a:t>/</a:t>
            </a:r>
            <a:endParaRPr lang="en-GB" u="sng" dirty="0" smtClean="0"/>
          </a:p>
          <a:p>
            <a:pPr marL="0" indent="0">
              <a:buNone/>
            </a:pPr>
            <a:r>
              <a:rPr lang="en-GB" dirty="0" smtClean="0"/>
              <a:t>   Free </a:t>
            </a:r>
            <a:r>
              <a:rPr lang="en-GB" dirty="0"/>
              <a:t>online course -5 weeks, 2 hours per </a:t>
            </a:r>
            <a:r>
              <a:rPr lang="en-GB" dirty="0" smtClean="0"/>
              <a:t>week</a:t>
            </a:r>
            <a:endParaRPr lang="en-GB" u="sng" dirty="0"/>
          </a:p>
          <a:p>
            <a:r>
              <a:rPr lang="en-GB" dirty="0">
                <a:hlinkClick r:id="rId4"/>
              </a:rPr>
              <a:t>https://www.genome.gov/about-genomics/fact-sheets</a:t>
            </a:r>
            <a:endParaRPr lang="en-GB" dirty="0"/>
          </a:p>
          <a:p>
            <a:r>
              <a:rPr lang="en-GB" u="sng" dirty="0">
                <a:hlinkClick r:id="rId5"/>
              </a:rPr>
              <a:t>https://</a:t>
            </a:r>
            <a:r>
              <a:rPr lang="en-GB" u="sng" dirty="0" smtClean="0">
                <a:hlinkClick r:id="rId5"/>
              </a:rPr>
              <a:t>www.futurelearn.com/courses/the-genomics-era</a:t>
            </a:r>
            <a:endParaRPr lang="en-GB" u="sng" dirty="0" smtClean="0"/>
          </a:p>
          <a:p>
            <a:r>
              <a:rPr lang="en-GB" dirty="0">
                <a:hlinkClick r:id="rId6"/>
              </a:rPr>
              <a:t>https://</a:t>
            </a:r>
            <a:r>
              <a:rPr lang="en-GB" dirty="0" smtClean="0">
                <a:hlinkClick r:id="rId6"/>
              </a:rPr>
              <a:t>geneticsunzipped.com/blog/2019/3/4/008-getting-ready-for-genomic-medicine</a:t>
            </a:r>
            <a:endParaRPr lang="en-GB" dirty="0"/>
          </a:p>
        </p:txBody>
      </p:sp>
    </p:spTree>
    <p:extLst>
      <p:ext uri="{BB962C8B-B14F-4D97-AF65-F5344CB8AC3E}">
        <p14:creationId xmlns:p14="http://schemas.microsoft.com/office/powerpoint/2010/main" val="29114702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 name="Shape 454"/>
          <p:cNvSpPr>
            <a:spLocks noGrp="1"/>
          </p:cNvSpPr>
          <p:nvPr>
            <p:ph type="title"/>
          </p:nvPr>
        </p:nvSpPr>
        <p:spPr>
          <a:xfrm>
            <a:off x="207608" y="330966"/>
            <a:ext cx="8229600" cy="723788"/>
          </a:xfrm>
          <a:prstGeom prst="rect">
            <a:avLst/>
          </a:prstGeom>
        </p:spPr>
        <p:txBody>
          <a:bodyPr>
            <a:noAutofit/>
          </a:bodyPr>
          <a:lstStyle/>
          <a:p>
            <a:r>
              <a:rPr lang="en-GB" sz="3800" dirty="0" smtClean="0">
                <a:solidFill>
                  <a:srgbClr val="0070C0"/>
                </a:solidFill>
                <a:effectLst>
                  <a:outerShdw blurRad="38100" dist="38100" dir="2700000" algn="tl">
                    <a:srgbClr val="000000">
                      <a:alpha val="43137"/>
                    </a:srgbClr>
                  </a:outerShdw>
                </a:effectLst>
                <a:latin typeface="+mn-lt"/>
              </a:rPr>
              <a:t>Contacts and information</a:t>
            </a:r>
            <a:r>
              <a:rPr lang="en-GB" sz="3800" dirty="0">
                <a:solidFill>
                  <a:srgbClr val="0070C0"/>
                </a:solidFill>
                <a:effectLst>
                  <a:outerShdw blurRad="38100" dist="38100" dir="2700000" algn="tl">
                    <a:srgbClr val="000000">
                      <a:alpha val="43137"/>
                    </a:srgbClr>
                  </a:outerShdw>
                </a:effectLst>
                <a:latin typeface="+mn-lt"/>
              </a:rPr>
              <a:t/>
            </a:r>
            <a:br>
              <a:rPr lang="en-GB" sz="3800" dirty="0">
                <a:solidFill>
                  <a:srgbClr val="0070C0"/>
                </a:solidFill>
                <a:effectLst>
                  <a:outerShdw blurRad="38100" dist="38100" dir="2700000" algn="tl">
                    <a:srgbClr val="000000">
                      <a:alpha val="43137"/>
                    </a:srgbClr>
                  </a:outerShdw>
                </a:effectLst>
                <a:latin typeface="+mn-lt"/>
              </a:rPr>
            </a:br>
            <a:endParaRPr sz="3800" dirty="0">
              <a:solidFill>
                <a:srgbClr val="0070C0"/>
              </a:solidFill>
              <a:effectLst>
                <a:outerShdw blurRad="38100" dist="38100" dir="2700000" algn="tl">
                  <a:srgbClr val="000000">
                    <a:alpha val="43137"/>
                  </a:srgbClr>
                </a:outerShdw>
              </a:effectLst>
              <a:latin typeface="+mn-lt"/>
            </a:endParaRPr>
          </a:p>
        </p:txBody>
      </p:sp>
      <p:sp>
        <p:nvSpPr>
          <p:cNvPr id="7" name="Shape 454"/>
          <p:cNvSpPr txBox="1">
            <a:spLocks/>
          </p:cNvSpPr>
          <p:nvPr/>
        </p:nvSpPr>
        <p:spPr>
          <a:xfrm>
            <a:off x="457200" y="116631"/>
            <a:ext cx="8229600" cy="74737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dirty="0">
              <a:solidFill>
                <a:schemeClr val="bg1"/>
              </a:solidFill>
            </a:endParaRPr>
          </a:p>
        </p:txBody>
      </p:sp>
      <p:pic>
        <p:nvPicPr>
          <p:cNvPr id="2051" name="Picture 3" descr="C:\Users\Mellir\AppData\Local\Microsoft\Windows\Temporary Internet Files\Content.IE5\EU7AD3KP\question-mark[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455" y="1023520"/>
            <a:ext cx="2388499" cy="2496277"/>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207608" y="3382202"/>
            <a:ext cx="4572000" cy="2585323"/>
          </a:xfrm>
          <a:prstGeom prst="rect">
            <a:avLst/>
          </a:prstGeom>
          <a:solidFill>
            <a:schemeClr val="bg1"/>
          </a:solidFill>
        </p:spPr>
        <p:txBody>
          <a:bodyPr>
            <a:spAutoFit/>
          </a:bodyPr>
          <a:lstStyle/>
          <a:p>
            <a:r>
              <a:rPr lang="en-US" dirty="0" smtClean="0"/>
              <a:t>For any queries please contact: </a:t>
            </a:r>
          </a:p>
          <a:p>
            <a:endParaRPr lang="en-US" dirty="0"/>
          </a:p>
          <a:p>
            <a:r>
              <a:rPr lang="en-GB" dirty="0"/>
              <a:t>North Thames GLH Education &amp; Training Lead: Corinne Trim </a:t>
            </a:r>
          </a:p>
          <a:p>
            <a:r>
              <a:rPr lang="en-GB" dirty="0"/>
              <a:t>corinne.trim@gosh.nhs.uk </a:t>
            </a:r>
            <a:endParaRPr lang="en-GB" dirty="0" smtClean="0"/>
          </a:p>
          <a:p>
            <a:endParaRPr lang="en-GB" dirty="0"/>
          </a:p>
          <a:p>
            <a:r>
              <a:rPr lang="en-US" dirty="0" smtClean="0"/>
              <a:t>Francesca </a:t>
            </a:r>
            <a:r>
              <a:rPr lang="en-US" dirty="0"/>
              <a:t>Faravelli, Consultant Clinical Geneticist</a:t>
            </a:r>
          </a:p>
          <a:p>
            <a:r>
              <a:rPr lang="en-US" dirty="0" smtClean="0"/>
              <a:t>Francesca.Faravelli@gosh.nhs.uk</a:t>
            </a:r>
            <a:endParaRPr lang="en-US" dirty="0"/>
          </a:p>
        </p:txBody>
      </p:sp>
      <p:sp>
        <p:nvSpPr>
          <p:cNvPr id="8" name="Rectangle 7"/>
          <p:cNvSpPr/>
          <p:nvPr/>
        </p:nvSpPr>
        <p:spPr>
          <a:xfrm>
            <a:off x="5007002" y="1951960"/>
            <a:ext cx="3854339" cy="2308324"/>
          </a:xfrm>
          <a:prstGeom prst="rect">
            <a:avLst/>
          </a:prstGeom>
          <a:solidFill>
            <a:schemeClr val="bg1"/>
          </a:solidFill>
        </p:spPr>
        <p:txBody>
          <a:bodyPr wrap="square">
            <a:spAutoFit/>
          </a:bodyPr>
          <a:lstStyle/>
          <a:p>
            <a:r>
              <a:rPr lang="en-GB" dirty="0"/>
              <a:t>Primary </a:t>
            </a:r>
            <a:r>
              <a:rPr lang="en-GB" dirty="0" smtClean="0"/>
              <a:t>author:</a:t>
            </a:r>
            <a:endParaRPr lang="en-GB" dirty="0"/>
          </a:p>
          <a:p>
            <a:r>
              <a:rPr lang="en-GB" dirty="0"/>
              <a:t>Shazia </a:t>
            </a:r>
            <a:r>
              <a:rPr lang="en-GB"/>
              <a:t>Mahamdallie</a:t>
            </a:r>
            <a:r>
              <a:rPr lang="en-GB" smtClean="0"/>
              <a:t>, </a:t>
            </a:r>
            <a:r>
              <a:rPr lang="en-GB" dirty="0"/>
              <a:t>Scientist, </a:t>
            </a:r>
            <a:r>
              <a:rPr lang="en-GB" dirty="0" smtClean="0"/>
              <a:t>GOSH</a:t>
            </a:r>
          </a:p>
          <a:p>
            <a:endParaRPr lang="en-GB" dirty="0"/>
          </a:p>
          <a:p>
            <a:r>
              <a:rPr lang="en-GB" dirty="0" smtClean="0"/>
              <a:t>Content of slides have been </a:t>
            </a:r>
            <a:r>
              <a:rPr lang="en-GB" dirty="0"/>
              <a:t>adapted </a:t>
            </a:r>
            <a:r>
              <a:rPr lang="en-GB" dirty="0" smtClean="0"/>
              <a:t>from NHS England WGS sample handing guidance, see document list on slide 4. </a:t>
            </a:r>
            <a:endParaRPr lang="en-GB" dirty="0"/>
          </a:p>
          <a:p>
            <a:endParaRPr lang="en-GB" dirty="0"/>
          </a:p>
        </p:txBody>
      </p:sp>
      <p:pic>
        <p:nvPicPr>
          <p:cNvPr id="12" name="Picture 11">
            <a:extLst>
              <a:ext uri="{FF2B5EF4-FFF2-40B4-BE49-F238E27FC236}">
                <a16:creationId xmlns:a16="http://schemas.microsoft.com/office/drawing/2014/main" id="{9CC2F236-6503-4FA1-9F67-BE6ABF503BD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04248" y="5445224"/>
            <a:ext cx="2057093" cy="1044603"/>
          </a:xfrm>
          <a:prstGeom prst="rect">
            <a:avLst/>
          </a:prstGeom>
        </p:spPr>
      </p:pic>
    </p:spTree>
    <p:extLst>
      <p:ext uri="{BB962C8B-B14F-4D97-AF65-F5344CB8AC3E}">
        <p14:creationId xmlns:p14="http://schemas.microsoft.com/office/powerpoint/2010/main" val="38219008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normAutofit/>
          </a:bodyPr>
          <a:lstStyle/>
          <a:p>
            <a:pPr algn="ctr"/>
            <a:r>
              <a:rPr lang="en-GB" sz="4000" dirty="0">
                <a:solidFill>
                  <a:schemeClr val="accent1">
                    <a:lumMod val="75000"/>
                  </a:schemeClr>
                </a:solidFill>
                <a:effectLst>
                  <a:outerShdw blurRad="38100" dist="38100" dir="2700000" algn="tl">
                    <a:srgbClr val="000000">
                      <a:alpha val="43137"/>
                    </a:srgbClr>
                  </a:outerShdw>
                </a:effectLst>
                <a:latin typeface="+mn-lt"/>
              </a:rPr>
              <a:t>C</a:t>
            </a:r>
            <a:r>
              <a:rPr lang="en-GB" sz="4000" dirty="0" smtClean="0">
                <a:solidFill>
                  <a:schemeClr val="accent1">
                    <a:lumMod val="75000"/>
                  </a:schemeClr>
                </a:solidFill>
                <a:effectLst>
                  <a:outerShdw blurRad="38100" dist="38100" dir="2700000" algn="tl">
                    <a:srgbClr val="000000">
                      <a:alpha val="43137"/>
                    </a:srgbClr>
                  </a:outerShdw>
                </a:effectLst>
                <a:latin typeface="+mn-lt"/>
              </a:rPr>
              <a:t>ontents</a:t>
            </a:r>
            <a:endParaRPr lang="en-GB" sz="4000" dirty="0">
              <a:solidFill>
                <a:schemeClr val="accent1">
                  <a:lumMod val="75000"/>
                </a:schemeClr>
              </a:solidFill>
              <a:effectLst>
                <a:outerShdw blurRad="38100" dist="38100" dir="2700000" algn="tl">
                  <a:srgbClr val="000000">
                    <a:alpha val="43137"/>
                  </a:srgbClr>
                </a:outerShdw>
              </a:effectLst>
              <a:latin typeface="+mn-lt"/>
            </a:endParaRPr>
          </a:p>
        </p:txBody>
      </p:sp>
      <p:sp>
        <p:nvSpPr>
          <p:cNvPr id="5" name="TextBox 4"/>
          <p:cNvSpPr txBox="1"/>
          <p:nvPr/>
        </p:nvSpPr>
        <p:spPr>
          <a:xfrm>
            <a:off x="1158240" y="1085374"/>
            <a:ext cx="6827520" cy="5632311"/>
          </a:xfrm>
          <a:prstGeom prst="rect">
            <a:avLst/>
          </a:prstGeom>
          <a:noFill/>
        </p:spPr>
        <p:txBody>
          <a:bodyPr wrap="square" rtlCol="0">
            <a:spAutoFit/>
          </a:bodyPr>
          <a:lstStyle/>
          <a:p>
            <a:pPr marL="285750" indent="-285750">
              <a:buFont typeface="Arial" panose="020B0604020202020204" pitchFamily="34" charset="0"/>
              <a:buChar char="•"/>
            </a:pPr>
            <a:r>
              <a:rPr lang="en-GB" sz="2100" dirty="0">
                <a:solidFill>
                  <a:srgbClr val="0070C0"/>
                </a:solidFill>
              </a:rPr>
              <a:t>Guidance </a:t>
            </a:r>
            <a:r>
              <a:rPr lang="en-GB" sz="2100" dirty="0" smtClean="0">
                <a:solidFill>
                  <a:srgbClr val="0070C0"/>
                </a:solidFill>
              </a:rPr>
              <a:t>documents</a:t>
            </a:r>
            <a:endParaRPr lang="en-GB" sz="2100" dirty="0">
              <a:solidFill>
                <a:srgbClr val="0070C0"/>
              </a:solidFill>
            </a:endParaRPr>
          </a:p>
          <a:p>
            <a:pPr marL="285750" indent="-285750">
              <a:buFont typeface="Arial" panose="020B0604020202020204" pitchFamily="34" charset="0"/>
              <a:buChar char="•"/>
            </a:pPr>
            <a:r>
              <a:rPr lang="en-GB" sz="2100" dirty="0" smtClean="0">
                <a:solidFill>
                  <a:srgbClr val="0070C0"/>
                </a:solidFill>
              </a:rPr>
              <a:t>WGS sample requirements</a:t>
            </a:r>
          </a:p>
          <a:p>
            <a:pPr marL="285750" indent="-285750">
              <a:buFont typeface="Arial" panose="020B0604020202020204" pitchFamily="34" charset="0"/>
              <a:buChar char="•"/>
            </a:pPr>
            <a:r>
              <a:rPr lang="en-GB" sz="2100" dirty="0" smtClean="0">
                <a:solidFill>
                  <a:srgbClr val="0070C0"/>
                </a:solidFill>
              </a:rPr>
              <a:t>Sample </a:t>
            </a:r>
            <a:r>
              <a:rPr lang="en-GB" sz="2100" dirty="0">
                <a:solidFill>
                  <a:srgbClr val="0070C0"/>
                </a:solidFill>
              </a:rPr>
              <a:t>requirements - germline</a:t>
            </a:r>
          </a:p>
          <a:p>
            <a:pPr marL="285750" indent="-285750">
              <a:buFont typeface="Arial" panose="020B0604020202020204" pitchFamily="34" charset="0"/>
              <a:buChar char="•"/>
            </a:pPr>
            <a:r>
              <a:rPr lang="en-GB" sz="2100" dirty="0" smtClean="0">
                <a:solidFill>
                  <a:srgbClr val="0070C0"/>
                </a:solidFill>
              </a:rPr>
              <a:t>Minimum </a:t>
            </a:r>
            <a:r>
              <a:rPr lang="en-GB" sz="2100" dirty="0">
                <a:solidFill>
                  <a:srgbClr val="0070C0"/>
                </a:solidFill>
              </a:rPr>
              <a:t>blood volume requirements for germline WGS</a:t>
            </a:r>
          </a:p>
          <a:p>
            <a:pPr marL="285750" indent="-285750">
              <a:buFont typeface="Arial" panose="020B0604020202020204" pitchFamily="34" charset="0"/>
              <a:buChar char="•"/>
            </a:pPr>
            <a:r>
              <a:rPr lang="en-GB" sz="2100" dirty="0">
                <a:solidFill>
                  <a:srgbClr val="0070C0"/>
                </a:solidFill>
              </a:rPr>
              <a:t>Sample requirements - rare disease (RD)</a:t>
            </a:r>
          </a:p>
          <a:p>
            <a:pPr marL="285750" indent="-285750">
              <a:buFont typeface="Arial" panose="020B0604020202020204" pitchFamily="34" charset="0"/>
              <a:buChar char="•"/>
            </a:pPr>
            <a:r>
              <a:rPr lang="en-GB" sz="2100" dirty="0">
                <a:solidFill>
                  <a:srgbClr val="0070C0"/>
                </a:solidFill>
              </a:rPr>
              <a:t>Sample requirements - RD </a:t>
            </a:r>
            <a:r>
              <a:rPr lang="en-GB" sz="2100" dirty="0" smtClean="0">
                <a:solidFill>
                  <a:srgbClr val="0070C0"/>
                </a:solidFill>
              </a:rPr>
              <a:t>germline</a:t>
            </a:r>
            <a:endParaRPr lang="en-GB" sz="2100" dirty="0">
              <a:solidFill>
                <a:srgbClr val="0070C0"/>
              </a:solidFill>
            </a:endParaRPr>
          </a:p>
          <a:p>
            <a:pPr marL="285750" indent="-285750">
              <a:buFont typeface="Arial" panose="020B0604020202020204" pitchFamily="34" charset="0"/>
              <a:buChar char="•"/>
            </a:pPr>
            <a:r>
              <a:rPr lang="en-GB" sz="2100" dirty="0">
                <a:solidFill>
                  <a:srgbClr val="0070C0"/>
                </a:solidFill>
              </a:rPr>
              <a:t>Sample requirements - </a:t>
            </a:r>
            <a:r>
              <a:rPr lang="en-GB" sz="2100" dirty="0" smtClean="0">
                <a:solidFill>
                  <a:srgbClr val="0070C0"/>
                </a:solidFill>
              </a:rPr>
              <a:t>cancer</a:t>
            </a:r>
            <a:endParaRPr lang="en-GB" sz="2100" dirty="0">
              <a:solidFill>
                <a:srgbClr val="0070C0"/>
              </a:solidFill>
            </a:endParaRPr>
          </a:p>
          <a:p>
            <a:pPr marL="285750" indent="-285750">
              <a:buFont typeface="Arial" panose="020B0604020202020204" pitchFamily="34" charset="0"/>
              <a:buChar char="•"/>
            </a:pPr>
            <a:r>
              <a:rPr lang="en-GB" sz="2100" dirty="0">
                <a:solidFill>
                  <a:srgbClr val="0070C0"/>
                </a:solidFill>
              </a:rPr>
              <a:t>Sample requirements - cancer </a:t>
            </a:r>
            <a:r>
              <a:rPr lang="en-GB" sz="2100" dirty="0" smtClean="0">
                <a:solidFill>
                  <a:srgbClr val="0070C0"/>
                </a:solidFill>
              </a:rPr>
              <a:t>germline</a:t>
            </a:r>
            <a:endParaRPr lang="en-GB" sz="2100" dirty="0">
              <a:solidFill>
                <a:srgbClr val="0070C0"/>
              </a:solidFill>
            </a:endParaRPr>
          </a:p>
          <a:p>
            <a:pPr marL="285750" indent="-285750">
              <a:buFont typeface="Arial" panose="020B0604020202020204" pitchFamily="34" charset="0"/>
              <a:buChar char="•"/>
            </a:pPr>
            <a:r>
              <a:rPr lang="en-GB" sz="2100" dirty="0" smtClean="0">
                <a:solidFill>
                  <a:srgbClr val="0070C0"/>
                </a:solidFill>
              </a:rPr>
              <a:t>Tumour sample requirements</a:t>
            </a:r>
          </a:p>
          <a:p>
            <a:pPr marL="285750" indent="-285750">
              <a:buFont typeface="Arial" panose="020B0604020202020204" pitchFamily="34" charset="0"/>
              <a:buChar char="•"/>
            </a:pPr>
            <a:r>
              <a:rPr lang="en-GB" sz="2100" dirty="0" smtClean="0">
                <a:solidFill>
                  <a:srgbClr val="0070C0"/>
                </a:solidFill>
              </a:rPr>
              <a:t>Sample </a:t>
            </a:r>
            <a:r>
              <a:rPr lang="en-GB" sz="2100" dirty="0">
                <a:solidFill>
                  <a:srgbClr val="0070C0"/>
                </a:solidFill>
              </a:rPr>
              <a:t>requirements - solid tumours</a:t>
            </a:r>
          </a:p>
          <a:p>
            <a:pPr marL="285750" indent="-285750">
              <a:buFont typeface="Arial" panose="020B0604020202020204" pitchFamily="34" charset="0"/>
              <a:buChar char="•"/>
            </a:pPr>
            <a:r>
              <a:rPr lang="en-GB" sz="2100" dirty="0">
                <a:solidFill>
                  <a:srgbClr val="0070C0"/>
                </a:solidFill>
              </a:rPr>
              <a:t>Sample requirements </a:t>
            </a:r>
            <a:r>
              <a:rPr lang="en-GB" sz="2100" dirty="0" smtClean="0">
                <a:solidFill>
                  <a:srgbClr val="0070C0"/>
                </a:solidFill>
              </a:rPr>
              <a:t>- </a:t>
            </a:r>
            <a:r>
              <a:rPr lang="en-GB" sz="2100" dirty="0" err="1">
                <a:solidFill>
                  <a:srgbClr val="0070C0"/>
                </a:solidFill>
              </a:rPr>
              <a:t>haemonc</a:t>
            </a:r>
            <a:r>
              <a:rPr lang="en-GB" sz="2100" dirty="0">
                <a:solidFill>
                  <a:srgbClr val="0070C0"/>
                </a:solidFill>
              </a:rPr>
              <a:t>. </a:t>
            </a:r>
            <a:r>
              <a:rPr lang="en-GB" sz="2100" dirty="0" smtClean="0">
                <a:solidFill>
                  <a:srgbClr val="0070C0"/>
                </a:solidFill>
              </a:rPr>
              <a:t>tumours</a:t>
            </a:r>
            <a:endParaRPr lang="en-GB" sz="2100" dirty="0">
              <a:solidFill>
                <a:srgbClr val="0070C0"/>
              </a:solidFill>
            </a:endParaRPr>
          </a:p>
          <a:p>
            <a:pPr marL="285750" indent="-285750">
              <a:buFont typeface="Arial" panose="020B0604020202020204" pitchFamily="34" charset="0"/>
              <a:buChar char="•"/>
            </a:pPr>
            <a:r>
              <a:rPr lang="en-GB" sz="2100" dirty="0" smtClean="0">
                <a:solidFill>
                  <a:srgbClr val="0070C0"/>
                </a:solidFill>
              </a:rPr>
              <a:t>Sample prioritisation</a:t>
            </a:r>
          </a:p>
          <a:p>
            <a:pPr marL="285750" indent="-285750">
              <a:buFont typeface="Arial" panose="020B0604020202020204" pitchFamily="34" charset="0"/>
              <a:buChar char="•"/>
            </a:pPr>
            <a:r>
              <a:rPr lang="en-GB" sz="2100" dirty="0" smtClean="0">
                <a:solidFill>
                  <a:srgbClr val="0070C0"/>
                </a:solidFill>
              </a:rPr>
              <a:t>Sample uses</a:t>
            </a:r>
            <a:endParaRPr lang="en-GB" sz="2100" dirty="0">
              <a:solidFill>
                <a:srgbClr val="0070C0"/>
              </a:solidFill>
            </a:endParaRPr>
          </a:p>
          <a:p>
            <a:pPr marL="285750" indent="-285750">
              <a:buFont typeface="Arial" panose="020B0604020202020204" pitchFamily="34" charset="0"/>
              <a:buChar char="•"/>
            </a:pPr>
            <a:r>
              <a:rPr lang="en-GB" sz="2100" dirty="0" smtClean="0">
                <a:solidFill>
                  <a:srgbClr val="0070C0"/>
                </a:solidFill>
              </a:rPr>
              <a:t>Sample pathways</a:t>
            </a:r>
            <a:endParaRPr lang="en-GB" sz="2100" dirty="0">
              <a:solidFill>
                <a:srgbClr val="0070C0"/>
              </a:solidFill>
            </a:endParaRPr>
          </a:p>
          <a:p>
            <a:pPr marL="285750" indent="-285750">
              <a:buFont typeface="Arial" panose="020B0604020202020204" pitchFamily="34" charset="0"/>
              <a:buChar char="•"/>
            </a:pPr>
            <a:r>
              <a:rPr lang="en-GB" sz="2100" dirty="0" smtClean="0">
                <a:solidFill>
                  <a:srgbClr val="0070C0"/>
                </a:solidFill>
              </a:rPr>
              <a:t>Advice </a:t>
            </a:r>
            <a:r>
              <a:rPr lang="en-GB" sz="2100" dirty="0">
                <a:solidFill>
                  <a:srgbClr val="0070C0"/>
                </a:solidFill>
              </a:rPr>
              <a:t>and educational </a:t>
            </a:r>
            <a:r>
              <a:rPr lang="en-GB" sz="2100" dirty="0" smtClean="0">
                <a:solidFill>
                  <a:srgbClr val="0070C0"/>
                </a:solidFill>
              </a:rPr>
              <a:t>resources</a:t>
            </a:r>
            <a:endParaRPr lang="en-GB" sz="2100" dirty="0">
              <a:solidFill>
                <a:srgbClr val="0070C0"/>
              </a:solidFill>
            </a:endParaRPr>
          </a:p>
          <a:p>
            <a:pPr marL="285750" indent="-285750">
              <a:buFont typeface="Arial" panose="020B0604020202020204" pitchFamily="34" charset="0"/>
              <a:buChar char="•"/>
            </a:pPr>
            <a:r>
              <a:rPr lang="en-GB" sz="2100" dirty="0">
                <a:solidFill>
                  <a:srgbClr val="0070C0"/>
                </a:solidFill>
              </a:rPr>
              <a:t>Contacts and </a:t>
            </a:r>
            <a:r>
              <a:rPr lang="en-GB" sz="2100" dirty="0" smtClean="0">
                <a:solidFill>
                  <a:srgbClr val="0070C0"/>
                </a:solidFill>
              </a:rPr>
              <a:t>information</a:t>
            </a:r>
            <a:endParaRPr lang="en-GB" sz="2100" dirty="0">
              <a:solidFill>
                <a:srgbClr val="0070C0"/>
              </a:solidFill>
            </a:endParaRPr>
          </a:p>
          <a:p>
            <a:endParaRPr lang="en-GB" sz="2400" dirty="0"/>
          </a:p>
        </p:txBody>
      </p:sp>
      <p:sp>
        <p:nvSpPr>
          <p:cNvPr id="4"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2573317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464381"/>
            <a:ext cx="7886700" cy="4823530"/>
          </a:xfrm>
        </p:spPr>
        <p:txBody>
          <a:bodyPr>
            <a:normAutofit fontScale="85000" lnSpcReduction="20000"/>
          </a:bodyPr>
          <a:lstStyle/>
          <a:p>
            <a:pPr marL="0" indent="0" algn="just">
              <a:buNone/>
            </a:pPr>
            <a:r>
              <a:rPr lang="en-GB" dirty="0"/>
              <a:t>Four </a:t>
            </a:r>
            <a:r>
              <a:rPr lang="en-GB" dirty="0" smtClean="0"/>
              <a:t>whole genome sequencing sample </a:t>
            </a:r>
            <a:r>
              <a:rPr lang="en-GB" dirty="0"/>
              <a:t>guidance documents have been published by NHS England for the Genomic Medicine Service, please refer to and/or ask your local </a:t>
            </a:r>
            <a:r>
              <a:rPr lang="en-GB" dirty="0" smtClean="0"/>
              <a:t>GLH test provider </a:t>
            </a:r>
            <a:r>
              <a:rPr lang="en-GB" dirty="0"/>
              <a:t>for</a:t>
            </a:r>
            <a:r>
              <a:rPr lang="en-GB" dirty="0" smtClean="0"/>
              <a:t>:</a:t>
            </a:r>
          </a:p>
          <a:p>
            <a:pPr marL="0" indent="0" algn="just">
              <a:buNone/>
            </a:pPr>
            <a:endParaRPr lang="en-GB" dirty="0"/>
          </a:p>
          <a:p>
            <a:pPr marL="514350" lvl="0" indent="-514350" algn="just">
              <a:lnSpc>
                <a:spcPct val="100000"/>
              </a:lnSpc>
              <a:spcBef>
                <a:spcPts val="0"/>
              </a:spcBef>
              <a:spcAft>
                <a:spcPts val="600"/>
              </a:spcAft>
              <a:buFont typeface="+mj-lt"/>
              <a:buAutoNum type="arabicPeriod"/>
              <a:defRPr/>
            </a:pPr>
            <a:r>
              <a:rPr lang="en-GB" dirty="0" smtClean="0"/>
              <a:t>Sample </a:t>
            </a:r>
            <a:r>
              <a:rPr lang="en-GB" dirty="0"/>
              <a:t>Handling Guidance for Whole Genome Sequencing for Germline Samples</a:t>
            </a:r>
          </a:p>
          <a:p>
            <a:pPr marL="514350" lvl="0" indent="-514350" algn="just">
              <a:lnSpc>
                <a:spcPct val="100000"/>
              </a:lnSpc>
              <a:spcBef>
                <a:spcPts val="0"/>
              </a:spcBef>
              <a:spcAft>
                <a:spcPts val="600"/>
              </a:spcAft>
              <a:buFont typeface="+mj-lt"/>
              <a:buAutoNum type="arabicPeriod"/>
              <a:defRPr/>
            </a:pPr>
            <a:r>
              <a:rPr lang="en-GB" dirty="0" smtClean="0"/>
              <a:t>Sample </a:t>
            </a:r>
            <a:r>
              <a:rPr lang="en-GB" dirty="0"/>
              <a:t>Handling Guidance for Whole Genome Sequencing of Solid Tumour </a:t>
            </a:r>
            <a:r>
              <a:rPr lang="en-GB" dirty="0" smtClean="0"/>
              <a:t>Samples</a:t>
            </a:r>
          </a:p>
          <a:p>
            <a:pPr marL="514350" lvl="0" indent="-514350" algn="just">
              <a:lnSpc>
                <a:spcPct val="100000"/>
              </a:lnSpc>
              <a:spcBef>
                <a:spcPts val="0"/>
              </a:spcBef>
              <a:spcAft>
                <a:spcPts val="600"/>
              </a:spcAft>
              <a:buFont typeface="+mj-lt"/>
              <a:buAutoNum type="arabicPeriod"/>
              <a:defRPr/>
            </a:pPr>
            <a:r>
              <a:rPr lang="en-GB" dirty="0" smtClean="0"/>
              <a:t>Sample </a:t>
            </a:r>
            <a:r>
              <a:rPr lang="en-GB" dirty="0"/>
              <a:t>Handling Guidance for Whole Genome Sequencing of Haematological Malignancies for Adults, Children and Young </a:t>
            </a:r>
            <a:r>
              <a:rPr lang="en-GB" dirty="0" smtClean="0"/>
              <a:t>People</a:t>
            </a:r>
          </a:p>
          <a:p>
            <a:pPr marL="514350" lvl="0" indent="-514350" algn="just">
              <a:lnSpc>
                <a:spcPct val="100000"/>
              </a:lnSpc>
              <a:spcBef>
                <a:spcPts val="0"/>
              </a:spcBef>
              <a:spcAft>
                <a:spcPts val="600"/>
              </a:spcAft>
              <a:buFont typeface="+mj-lt"/>
              <a:buAutoNum type="arabicPeriod"/>
              <a:defRPr/>
            </a:pPr>
            <a:r>
              <a:rPr lang="en-GB" dirty="0" smtClean="0"/>
              <a:t>DNA </a:t>
            </a:r>
            <a:r>
              <a:rPr lang="en-GB" dirty="0"/>
              <a:t>Extraction and Quality Control Guidance for Whole Genome Sequencing</a:t>
            </a:r>
            <a:r>
              <a:rPr lang="en-GB" dirty="0" smtClean="0"/>
              <a:t>.</a:t>
            </a:r>
            <a:endParaRPr lang="en-GB" dirty="0"/>
          </a:p>
        </p:txBody>
      </p:sp>
      <p:sp>
        <p:nvSpPr>
          <p:cNvPr id="4" name="Title 1"/>
          <p:cNvSpPr>
            <a:spLocks noGrp="1"/>
          </p:cNvSpPr>
          <p:nvPr>
            <p:ph type="title"/>
          </p:nvPr>
        </p:nvSpPr>
        <p:spPr>
          <a:xfrm>
            <a:off x="628650" y="0"/>
            <a:ext cx="7886700" cy="1325563"/>
          </a:xfrm>
        </p:spPr>
        <p:txBody>
          <a:bodyPr>
            <a:normAutofit/>
          </a:bodyPr>
          <a:lstStyle/>
          <a:p>
            <a:pPr algn="ctr"/>
            <a:r>
              <a:rPr lang="en-GB" sz="4000" dirty="0" smtClean="0">
                <a:solidFill>
                  <a:schemeClr val="accent1">
                    <a:lumMod val="75000"/>
                  </a:schemeClr>
                </a:solidFill>
                <a:effectLst>
                  <a:outerShdw blurRad="38100" dist="38100" dir="2700000" algn="tl">
                    <a:srgbClr val="000000">
                      <a:alpha val="43137"/>
                    </a:srgbClr>
                  </a:outerShdw>
                </a:effectLst>
                <a:latin typeface="+mn-lt"/>
              </a:rPr>
              <a:t>Guidance documents</a:t>
            </a:r>
            <a:endParaRPr lang="en-GB" sz="4000" dirty="0">
              <a:solidFill>
                <a:schemeClr val="accent1">
                  <a:lumMod val="75000"/>
                </a:schemeClr>
              </a:solidFill>
              <a:effectLst>
                <a:outerShdw blurRad="38100" dist="38100" dir="2700000" algn="tl">
                  <a:srgbClr val="000000">
                    <a:alpha val="43137"/>
                  </a:srgbClr>
                </a:outerShdw>
              </a:effectLst>
              <a:latin typeface="+mn-lt"/>
            </a:endParaRPr>
          </a:p>
        </p:txBody>
      </p:sp>
      <p:sp>
        <p:nvSpPr>
          <p:cNvPr id="5"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236141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66800" y="1155612"/>
            <a:ext cx="2819400" cy="646331"/>
          </a:xfrm>
          <a:prstGeom prst="rect">
            <a:avLst/>
          </a:prstGeom>
          <a:noFill/>
        </p:spPr>
        <p:txBody>
          <a:bodyPr wrap="square" rtlCol="0">
            <a:spAutoFit/>
          </a:bodyPr>
          <a:lstStyle/>
          <a:p>
            <a:r>
              <a:rPr lang="en-GB" dirty="0"/>
              <a:t>Whole body: germline/constitutional</a:t>
            </a:r>
          </a:p>
        </p:txBody>
      </p:sp>
      <p:sp>
        <p:nvSpPr>
          <p:cNvPr id="7" name="TextBox 6"/>
          <p:cNvSpPr txBox="1"/>
          <p:nvPr/>
        </p:nvSpPr>
        <p:spPr>
          <a:xfrm>
            <a:off x="5030481" y="1100543"/>
            <a:ext cx="2819400" cy="646331"/>
          </a:xfrm>
          <a:prstGeom prst="rect">
            <a:avLst/>
          </a:prstGeom>
          <a:noFill/>
        </p:spPr>
        <p:txBody>
          <a:bodyPr wrap="square" rtlCol="0">
            <a:spAutoFit/>
          </a:bodyPr>
          <a:lstStyle/>
          <a:p>
            <a:r>
              <a:rPr lang="en-GB" dirty="0"/>
              <a:t>Tumour:                       acquired/somatic</a:t>
            </a:r>
          </a:p>
        </p:txBody>
      </p:sp>
      <p:sp>
        <p:nvSpPr>
          <p:cNvPr id="8" name="TextBox 7"/>
          <p:cNvSpPr txBox="1"/>
          <p:nvPr/>
        </p:nvSpPr>
        <p:spPr>
          <a:xfrm>
            <a:off x="1066799" y="4822215"/>
            <a:ext cx="2875109" cy="646331"/>
          </a:xfrm>
          <a:prstGeom prst="rect">
            <a:avLst/>
          </a:prstGeom>
          <a:noFill/>
        </p:spPr>
        <p:txBody>
          <a:bodyPr wrap="square" rtlCol="0">
            <a:spAutoFit/>
          </a:bodyPr>
          <a:lstStyle/>
          <a:p>
            <a:r>
              <a:rPr lang="en-GB" dirty="0"/>
              <a:t>Rare disease and cancer:</a:t>
            </a:r>
          </a:p>
          <a:p>
            <a:r>
              <a:rPr lang="en-GB" dirty="0"/>
              <a:t>sourced from blood or tissue</a:t>
            </a:r>
          </a:p>
        </p:txBody>
      </p:sp>
      <p:sp>
        <p:nvSpPr>
          <p:cNvPr id="9" name="TextBox 8"/>
          <p:cNvSpPr txBox="1"/>
          <p:nvPr/>
        </p:nvSpPr>
        <p:spPr>
          <a:xfrm>
            <a:off x="5030481" y="4814944"/>
            <a:ext cx="2970519" cy="646331"/>
          </a:xfrm>
          <a:prstGeom prst="rect">
            <a:avLst/>
          </a:prstGeom>
          <a:noFill/>
        </p:spPr>
        <p:txBody>
          <a:bodyPr wrap="square" rtlCol="0">
            <a:spAutoFit/>
          </a:bodyPr>
          <a:lstStyle/>
          <a:p>
            <a:r>
              <a:rPr lang="en-GB" dirty="0"/>
              <a:t>Cancer only: </a:t>
            </a:r>
          </a:p>
          <a:p>
            <a:r>
              <a:rPr lang="en-GB" dirty="0"/>
              <a:t>sourced from tumour sample</a:t>
            </a:r>
          </a:p>
        </p:txBody>
      </p:sp>
      <p:sp>
        <p:nvSpPr>
          <p:cNvPr id="10" name="TextBox 9"/>
          <p:cNvSpPr txBox="1"/>
          <p:nvPr/>
        </p:nvSpPr>
        <p:spPr>
          <a:xfrm>
            <a:off x="1082112" y="5595730"/>
            <a:ext cx="7038158" cy="646331"/>
          </a:xfrm>
          <a:prstGeom prst="rect">
            <a:avLst/>
          </a:prstGeom>
          <a:noFill/>
        </p:spPr>
        <p:txBody>
          <a:bodyPr wrap="square" rtlCol="0">
            <a:spAutoFit/>
          </a:bodyPr>
          <a:lstStyle/>
          <a:p>
            <a:pPr algn="just"/>
            <a:r>
              <a:rPr lang="en-GB" dirty="0"/>
              <a:t>Rare disease and cancer germline samples, </a:t>
            </a:r>
            <a:r>
              <a:rPr lang="en-GB" dirty="0" smtClean="0"/>
              <a:t>including </a:t>
            </a:r>
            <a:r>
              <a:rPr lang="en-GB" dirty="0"/>
              <a:t>all solid and liquid tumours, </a:t>
            </a:r>
            <a:r>
              <a:rPr lang="en-GB" dirty="0" smtClean="0"/>
              <a:t>to </a:t>
            </a:r>
            <a:r>
              <a:rPr lang="en-GB" dirty="0"/>
              <a:t>be extracted by NTGLH </a:t>
            </a:r>
            <a:r>
              <a:rPr lang="en-GB" dirty="0" smtClean="0"/>
              <a:t>are extracted at GOSH.</a:t>
            </a:r>
            <a:endParaRPr lang="en-GB" dirty="0"/>
          </a:p>
        </p:txBody>
      </p:sp>
      <p:sp>
        <p:nvSpPr>
          <p:cNvPr id="11" name="TextBox 10"/>
          <p:cNvSpPr txBox="1"/>
          <p:nvPr/>
        </p:nvSpPr>
        <p:spPr>
          <a:xfrm>
            <a:off x="127878" y="0"/>
            <a:ext cx="8726555" cy="707886"/>
          </a:xfrm>
          <a:prstGeom prst="rect">
            <a:avLst/>
          </a:prstGeom>
          <a:noFill/>
        </p:spPr>
        <p:txBody>
          <a:bodyPr wrap="square" rtlCol="0">
            <a:spAutoFit/>
          </a:bodyPr>
          <a:lstStyle/>
          <a:p>
            <a:pPr algn="ctr"/>
            <a:r>
              <a:rPr lang="en-GB" sz="4000" dirty="0">
                <a:solidFill>
                  <a:schemeClr val="accent1">
                    <a:lumMod val="75000"/>
                  </a:schemeClr>
                </a:solidFill>
                <a:effectLst>
                  <a:outerShdw blurRad="38100" dist="38100" dir="2700000" algn="tl">
                    <a:srgbClr val="000000">
                      <a:alpha val="43137"/>
                    </a:srgbClr>
                  </a:outerShdw>
                </a:effectLst>
              </a:rPr>
              <a:t>WGS sample requirements</a:t>
            </a:r>
          </a:p>
        </p:txBody>
      </p:sp>
      <p:sp>
        <p:nvSpPr>
          <p:cNvPr id="12"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pic>
        <p:nvPicPr>
          <p:cNvPr id="13" name="Picture 12"/>
          <p:cNvPicPr>
            <a:picLocks noChangeAspect="1"/>
          </p:cNvPicPr>
          <p:nvPr/>
        </p:nvPicPr>
        <p:blipFill rotWithShape="1">
          <a:blip r:embed="rId3"/>
          <a:srcRect r="1268" b="12815"/>
          <a:stretch/>
        </p:blipFill>
        <p:spPr>
          <a:xfrm>
            <a:off x="1051632" y="1848763"/>
            <a:ext cx="2981888" cy="2922164"/>
          </a:xfrm>
          <a:prstGeom prst="rect">
            <a:avLst/>
          </a:prstGeom>
        </p:spPr>
      </p:pic>
      <p:pic>
        <p:nvPicPr>
          <p:cNvPr id="14" name="Content Placeholder 3"/>
          <p:cNvPicPr>
            <a:picLocks noChangeAspect="1"/>
          </p:cNvPicPr>
          <p:nvPr/>
        </p:nvPicPr>
        <p:blipFill>
          <a:blip r:embed="rId4"/>
          <a:stretch>
            <a:fillRect/>
          </a:stretch>
        </p:blipFill>
        <p:spPr>
          <a:xfrm>
            <a:off x="4917441" y="1741764"/>
            <a:ext cx="3790834" cy="3040267"/>
          </a:xfrm>
          <a:prstGeom prst="rect">
            <a:avLst/>
          </a:prstGeom>
        </p:spPr>
      </p:pic>
    </p:spTree>
    <p:extLst>
      <p:ext uri="{BB962C8B-B14F-4D97-AF65-F5344CB8AC3E}">
        <p14:creationId xmlns:p14="http://schemas.microsoft.com/office/powerpoint/2010/main" val="421583915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15569"/>
          <a:stretch/>
        </p:blipFill>
        <p:spPr>
          <a:xfrm>
            <a:off x="114713" y="987701"/>
            <a:ext cx="8810625" cy="4776995"/>
          </a:xfrm>
          <a:prstGeom prst="rect">
            <a:avLst/>
          </a:prstGeom>
        </p:spPr>
      </p:pic>
      <p:sp>
        <p:nvSpPr>
          <p:cNvPr id="7" name="TextBox 6"/>
          <p:cNvSpPr txBox="1"/>
          <p:nvPr/>
        </p:nvSpPr>
        <p:spPr>
          <a:xfrm>
            <a:off x="198783" y="3"/>
            <a:ext cx="8726555" cy="707886"/>
          </a:xfrm>
          <a:prstGeom prst="rect">
            <a:avLst/>
          </a:prstGeom>
          <a:noFill/>
        </p:spPr>
        <p:txBody>
          <a:bodyPr wrap="square" rtlCol="0">
            <a:spAutoFit/>
          </a:bodyPr>
          <a:lstStyle/>
          <a:p>
            <a:pPr algn="ctr"/>
            <a:r>
              <a:rPr lang="en-GB" sz="4000" dirty="0">
                <a:solidFill>
                  <a:schemeClr val="accent1">
                    <a:lumMod val="75000"/>
                  </a:schemeClr>
                </a:solidFill>
                <a:effectLst>
                  <a:outerShdw blurRad="38100" dist="38100" dir="2700000" algn="tl">
                    <a:srgbClr val="000000">
                      <a:alpha val="43137"/>
                    </a:srgbClr>
                  </a:outerShdw>
                </a:effectLst>
              </a:rPr>
              <a:t>WGS sample requirements</a:t>
            </a:r>
          </a:p>
        </p:txBody>
      </p:sp>
      <p:sp>
        <p:nvSpPr>
          <p:cNvPr id="8"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15629902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10039"/>
            <a:ext cx="7886700" cy="849517"/>
          </a:xfrm>
        </p:spPr>
        <p:txBody>
          <a:bodyPr>
            <a:noAutofit/>
          </a:bodyPr>
          <a:lstStyle/>
          <a:p>
            <a:pPr algn="ctr"/>
            <a:r>
              <a:rPr lang="en-GB" sz="40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Sample requirements - germline</a:t>
            </a:r>
            <a:endParaRPr lang="en-GB" sz="4000" dirty="0">
              <a:solidFill>
                <a:schemeClr val="accent1">
                  <a:lumMod val="75000"/>
                </a:schemeClr>
              </a:solidFill>
              <a:latin typeface="+mn-lt"/>
              <a:cs typeface="Arial" panose="020B0604020202020204" pitchFamily="34" charset="0"/>
            </a:endParaRPr>
          </a:p>
        </p:txBody>
      </p:sp>
      <p:sp>
        <p:nvSpPr>
          <p:cNvPr id="3" name="Content Placeholder 2"/>
          <p:cNvSpPr>
            <a:spLocks noGrp="1"/>
          </p:cNvSpPr>
          <p:nvPr>
            <p:ph idx="1"/>
          </p:nvPr>
        </p:nvSpPr>
        <p:spPr>
          <a:xfrm>
            <a:off x="628650" y="1209822"/>
            <a:ext cx="7886700" cy="4967141"/>
          </a:xfrm>
        </p:spPr>
        <p:txBody>
          <a:bodyPr>
            <a:normAutofit fontScale="92500" lnSpcReduction="10000"/>
          </a:bodyPr>
          <a:lstStyle/>
          <a:p>
            <a:pPr marL="0" indent="0" algn="just" fontAlgn="base">
              <a:buNone/>
            </a:pPr>
            <a:r>
              <a:rPr lang="en-GB" dirty="0"/>
              <a:t>Germline DNA for WGS (and other genomic tests) are sourced from:</a:t>
            </a:r>
          </a:p>
          <a:p>
            <a:pPr marL="514350" indent="-514350" algn="just" fontAlgn="base">
              <a:buFont typeface="+mj-lt"/>
              <a:buAutoNum type="arabicPeriod"/>
            </a:pPr>
            <a:r>
              <a:rPr lang="en-GB" dirty="0"/>
              <a:t>Ideally a </a:t>
            </a:r>
            <a:r>
              <a:rPr lang="en-GB" dirty="0" smtClean="0"/>
              <a:t>peripheral blood </a:t>
            </a:r>
            <a:r>
              <a:rPr lang="en-GB" dirty="0"/>
              <a:t>sample</a:t>
            </a:r>
          </a:p>
          <a:p>
            <a:pPr marL="0" indent="0" algn="just" fontAlgn="base">
              <a:buNone/>
            </a:pPr>
            <a:r>
              <a:rPr lang="en-GB" dirty="0"/>
              <a:t>or </a:t>
            </a:r>
            <a:r>
              <a:rPr lang="en-GB" dirty="0" smtClean="0"/>
              <a:t>alternatively sample</a:t>
            </a:r>
            <a:endParaRPr lang="en-GB" dirty="0"/>
          </a:p>
          <a:p>
            <a:pPr marL="514350" indent="-514350" algn="just" fontAlgn="base">
              <a:buFont typeface="+mj-lt"/>
              <a:buAutoNum type="arabicPeriod" startAt="2"/>
            </a:pPr>
            <a:r>
              <a:rPr lang="en-GB" dirty="0"/>
              <a:t>Saliva meeting certain criteria</a:t>
            </a:r>
          </a:p>
          <a:p>
            <a:pPr marL="514350" indent="-514350" algn="just" fontAlgn="base">
              <a:buFont typeface="+mj-lt"/>
              <a:buAutoNum type="arabicPeriod" startAt="2"/>
            </a:pPr>
            <a:r>
              <a:rPr lang="en-GB" dirty="0" smtClean="0"/>
              <a:t>Fibroblast-derived </a:t>
            </a:r>
            <a:r>
              <a:rPr lang="en-GB" dirty="0"/>
              <a:t>DNA</a:t>
            </a:r>
          </a:p>
          <a:p>
            <a:pPr marL="514350" indent="-514350" algn="just" fontAlgn="base">
              <a:buFont typeface="+mj-lt"/>
              <a:buAutoNum type="arabicPeriod" startAt="2"/>
            </a:pPr>
            <a:r>
              <a:rPr lang="en-GB" dirty="0" smtClean="0"/>
              <a:t>Uncultured </a:t>
            </a:r>
            <a:r>
              <a:rPr lang="en-GB" dirty="0"/>
              <a:t>s</a:t>
            </a:r>
            <a:r>
              <a:rPr lang="en-GB" dirty="0" smtClean="0"/>
              <a:t>kin </a:t>
            </a:r>
            <a:r>
              <a:rPr lang="en-GB" dirty="0"/>
              <a:t>biopsy</a:t>
            </a:r>
          </a:p>
          <a:p>
            <a:pPr marL="514350" indent="-514350" algn="just" fontAlgn="base">
              <a:buFont typeface="+mj-lt"/>
              <a:buAutoNum type="arabicPeriod" startAt="2"/>
            </a:pPr>
            <a:r>
              <a:rPr lang="en-GB" dirty="0" smtClean="0"/>
              <a:t>Bone </a:t>
            </a:r>
            <a:r>
              <a:rPr lang="en-GB" dirty="0"/>
              <a:t>marrow aspirate meeting certain criteria.</a:t>
            </a:r>
          </a:p>
          <a:p>
            <a:pPr marL="0" indent="0" algn="just" fontAlgn="base">
              <a:buNone/>
            </a:pPr>
            <a:endParaRPr lang="en-GB" dirty="0"/>
          </a:p>
          <a:p>
            <a:pPr marL="0" indent="0" algn="just" fontAlgn="base">
              <a:buNone/>
            </a:pPr>
            <a:r>
              <a:rPr lang="en-GB" sz="2200" dirty="0"/>
              <a:t>Refer to guidance for BMT or transfusion patients </a:t>
            </a:r>
            <a:r>
              <a:rPr lang="en-GB" sz="2200" dirty="0" smtClean="0"/>
              <a:t>– NHS England’s</a:t>
            </a:r>
            <a:r>
              <a:rPr lang="en-GB" sz="2200" dirty="0"/>
              <a:t>, Sample Handling Guidance for Whole Genome Sequencing of Haematological Malignancies for Adults, Children and Young People.</a:t>
            </a:r>
          </a:p>
          <a:p>
            <a:endParaRPr lang="en-GB" dirty="0"/>
          </a:p>
        </p:txBody>
      </p:sp>
      <p:sp>
        <p:nvSpPr>
          <p:cNvPr id="6"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797824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13793"/>
            <a:ext cx="7886700" cy="5163170"/>
          </a:xfrm>
        </p:spPr>
        <p:txBody>
          <a:bodyPr>
            <a:normAutofit/>
          </a:bodyPr>
          <a:lstStyle/>
          <a:p>
            <a:pPr marL="514350" lvl="0" indent="-514350" algn="just">
              <a:buFont typeface="+mj-lt"/>
              <a:buAutoNum type="arabicPeriod"/>
            </a:pPr>
            <a:r>
              <a:rPr lang="en-US" dirty="0"/>
              <a:t>Peripheral blood collected in </a:t>
            </a:r>
            <a:r>
              <a:rPr lang="en-US" dirty="0" smtClean="0"/>
              <a:t>an EDTA </a:t>
            </a:r>
            <a:r>
              <a:rPr lang="en-US" dirty="0"/>
              <a:t>tube </a:t>
            </a:r>
          </a:p>
          <a:p>
            <a:pPr marL="514350" lvl="0" indent="-514350" algn="just">
              <a:buFont typeface="+mj-lt"/>
              <a:buAutoNum type="arabicPeriod"/>
            </a:pPr>
            <a:r>
              <a:rPr lang="en-US" dirty="0"/>
              <a:t>Saliva - only in exceptional circumstances, according to kit guidelines </a:t>
            </a:r>
            <a:endParaRPr lang="en-GB" dirty="0"/>
          </a:p>
          <a:p>
            <a:pPr marL="514350" indent="-514350" algn="just">
              <a:buFont typeface="+mj-lt"/>
              <a:buAutoNum type="arabicPeriod"/>
            </a:pPr>
            <a:r>
              <a:rPr lang="en-US" dirty="0"/>
              <a:t>Cultured fibroblasts that </a:t>
            </a:r>
            <a:r>
              <a:rPr lang="en-GB" dirty="0"/>
              <a:t>must be collected, processed and stored according to local best practice and within a laboratory with UKAS ISO 15189:2012 accreditation for this process</a:t>
            </a:r>
          </a:p>
          <a:p>
            <a:pPr marL="514350" lvl="0" indent="-514350" algn="just">
              <a:buFont typeface="+mj-lt"/>
              <a:buAutoNum type="arabicPeriod"/>
            </a:pPr>
            <a:r>
              <a:rPr lang="en-US" dirty="0"/>
              <a:t>Uncultured skin biopsy - 4mm punch biopsy</a:t>
            </a:r>
          </a:p>
          <a:p>
            <a:pPr marL="514350" lvl="0" indent="-514350" algn="just">
              <a:buFont typeface="+mj-lt"/>
              <a:buAutoNum type="arabicPeriod"/>
            </a:pPr>
            <a:r>
              <a:rPr lang="en-US" dirty="0"/>
              <a:t>Bone marrow - </a:t>
            </a:r>
            <a:r>
              <a:rPr lang="en-US" dirty="0" err="1"/>
              <a:t>tumour</a:t>
            </a:r>
            <a:r>
              <a:rPr lang="en-US" dirty="0"/>
              <a:t> dependent</a:t>
            </a:r>
          </a:p>
          <a:p>
            <a:pPr marL="514350" lvl="0" indent="-514350" algn="just">
              <a:buFont typeface="+mj-lt"/>
              <a:buAutoNum type="arabicPeriod"/>
            </a:pPr>
            <a:r>
              <a:rPr lang="en-US" dirty="0"/>
              <a:t>Stored DNA*</a:t>
            </a:r>
            <a:endParaRPr lang="en-GB" dirty="0"/>
          </a:p>
        </p:txBody>
      </p:sp>
      <p:sp>
        <p:nvSpPr>
          <p:cNvPr id="5" name="Title 1"/>
          <p:cNvSpPr>
            <a:spLocks noGrp="1"/>
          </p:cNvSpPr>
          <p:nvPr>
            <p:ph type="title"/>
          </p:nvPr>
        </p:nvSpPr>
        <p:spPr>
          <a:xfrm>
            <a:off x="590550" y="164276"/>
            <a:ext cx="7886700" cy="849517"/>
          </a:xfrm>
        </p:spPr>
        <p:txBody>
          <a:bodyPr>
            <a:noAutofit/>
          </a:bodyPr>
          <a:lstStyle/>
          <a:p>
            <a:pPr algn="ctr"/>
            <a:r>
              <a:rPr lang="en-GB" sz="40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Sample requirements - germline</a:t>
            </a:r>
            <a:endParaRPr lang="en-GB" sz="4000" dirty="0">
              <a:solidFill>
                <a:schemeClr val="accent1">
                  <a:lumMod val="75000"/>
                </a:schemeClr>
              </a:solidFill>
              <a:latin typeface="+mn-lt"/>
              <a:cs typeface="Arial" panose="020B0604020202020204" pitchFamily="34" charset="0"/>
            </a:endParaRPr>
          </a:p>
        </p:txBody>
      </p:sp>
      <p:sp>
        <p:nvSpPr>
          <p:cNvPr id="2" name="TextBox 1"/>
          <p:cNvSpPr txBox="1"/>
          <p:nvPr/>
        </p:nvSpPr>
        <p:spPr>
          <a:xfrm>
            <a:off x="628650" y="5910547"/>
            <a:ext cx="8362950" cy="276999"/>
          </a:xfrm>
          <a:prstGeom prst="rect">
            <a:avLst/>
          </a:prstGeom>
          <a:noFill/>
        </p:spPr>
        <p:txBody>
          <a:bodyPr wrap="square" rtlCol="0">
            <a:spAutoFit/>
          </a:bodyPr>
          <a:lstStyle/>
          <a:p>
            <a:r>
              <a:rPr lang="en-GB" sz="1200" dirty="0"/>
              <a:t>*Use of stored DNA must meet certain criteria, </a:t>
            </a:r>
            <a:r>
              <a:rPr lang="en-GB" sz="1200" dirty="0" smtClean="0"/>
              <a:t>refer to</a:t>
            </a:r>
            <a:r>
              <a:rPr lang="en-GB" sz="1200" dirty="0"/>
              <a:t> </a:t>
            </a:r>
            <a:r>
              <a:rPr lang="en-GB" sz="1200" dirty="0" smtClean="0"/>
              <a:t>NHS England WGS sampling handling guidance</a:t>
            </a:r>
            <a:endParaRPr lang="en-GB" dirty="0"/>
          </a:p>
        </p:txBody>
      </p:sp>
      <p:sp>
        <p:nvSpPr>
          <p:cNvPr id="7"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2557135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164443"/>
            <a:ext cx="7886700" cy="4351338"/>
          </a:xfrm>
        </p:spPr>
        <p:txBody>
          <a:bodyPr>
            <a:normAutofit lnSpcReduction="10000"/>
          </a:bodyPr>
          <a:lstStyle/>
          <a:p>
            <a:pPr marL="0" indent="0" algn="just">
              <a:buNone/>
            </a:pPr>
            <a:endParaRPr lang="en-GB" dirty="0"/>
          </a:p>
          <a:p>
            <a:pPr algn="just"/>
            <a:r>
              <a:rPr lang="en-GB" dirty="0"/>
              <a:t>T</a:t>
            </a:r>
            <a:r>
              <a:rPr lang="en-GB" dirty="0" smtClean="0"/>
              <a:t>o </a:t>
            </a:r>
            <a:r>
              <a:rPr lang="en-GB" dirty="0"/>
              <a:t>ensure successful WGS, a minimum amount of 2µg of DNA should be provided</a:t>
            </a:r>
            <a:r>
              <a:rPr lang="en-GB" dirty="0" smtClean="0"/>
              <a:t>. </a:t>
            </a:r>
            <a:r>
              <a:rPr lang="en-GB" dirty="0"/>
              <a:t>This DNA requirement is sufficient for QC, WGS and potential future analysis</a:t>
            </a:r>
          </a:p>
          <a:p>
            <a:pPr algn="just"/>
            <a:r>
              <a:rPr lang="en-GB" dirty="0"/>
              <a:t>In exceptional circumstances  only  where  limited  sample is obtained, a minimum of </a:t>
            </a:r>
            <a:r>
              <a:rPr lang="en-GB" dirty="0" smtClean="0"/>
              <a:t>1μg </a:t>
            </a:r>
            <a:r>
              <a:rPr lang="en-GB" dirty="0"/>
              <a:t>of DNA can be submitted, but this will increase the likelihood of sample </a:t>
            </a:r>
            <a:r>
              <a:rPr lang="en-GB" dirty="0" smtClean="0"/>
              <a:t>quality control (QC) </a:t>
            </a:r>
            <a:r>
              <a:rPr lang="en-GB" dirty="0"/>
              <a:t>failure</a:t>
            </a:r>
          </a:p>
          <a:p>
            <a:pPr algn="just"/>
            <a:r>
              <a:rPr lang="en-GB" dirty="0" smtClean="0"/>
              <a:t>A further 5μg is recommended to </a:t>
            </a:r>
            <a:r>
              <a:rPr lang="en-GB" dirty="0"/>
              <a:t>be retained locally for follow-up if required.</a:t>
            </a:r>
          </a:p>
        </p:txBody>
      </p:sp>
      <p:sp>
        <p:nvSpPr>
          <p:cNvPr id="9" name="Title 1"/>
          <p:cNvSpPr>
            <a:spLocks noGrp="1"/>
          </p:cNvSpPr>
          <p:nvPr>
            <p:ph type="title"/>
          </p:nvPr>
        </p:nvSpPr>
        <p:spPr>
          <a:xfrm>
            <a:off x="590550" y="164276"/>
            <a:ext cx="7886700" cy="849517"/>
          </a:xfrm>
        </p:spPr>
        <p:txBody>
          <a:bodyPr>
            <a:noAutofit/>
          </a:bodyPr>
          <a:lstStyle/>
          <a:p>
            <a:pPr algn="ctr"/>
            <a:r>
              <a:rPr lang="en-GB" sz="4000" dirty="0">
                <a:solidFill>
                  <a:schemeClr val="accent1">
                    <a:lumMod val="75000"/>
                  </a:schemeClr>
                </a:solidFill>
                <a:effectLst>
                  <a:outerShdw blurRad="38100" dist="38100" dir="2700000" algn="tl">
                    <a:srgbClr val="000000">
                      <a:alpha val="43137"/>
                    </a:srgbClr>
                  </a:outerShdw>
                </a:effectLst>
                <a:latin typeface="+mn-lt"/>
                <a:cs typeface="Arial" panose="020B0604020202020204" pitchFamily="34" charset="0"/>
              </a:rPr>
              <a:t>Sample requirements - germline</a:t>
            </a:r>
            <a:endParaRPr lang="en-GB" sz="4000" dirty="0">
              <a:solidFill>
                <a:schemeClr val="accent1">
                  <a:lumMod val="75000"/>
                </a:schemeClr>
              </a:solidFill>
              <a:latin typeface="+mn-lt"/>
              <a:cs typeface="Arial" panose="020B0604020202020204" pitchFamily="34" charset="0"/>
            </a:endParaRPr>
          </a:p>
        </p:txBody>
      </p:sp>
      <p:sp>
        <p:nvSpPr>
          <p:cNvPr id="5" name="Footer Placeholder 3">
            <a:extLst>
              <a:ext uri="{FF2B5EF4-FFF2-40B4-BE49-F238E27FC236}">
                <a16:creationId xmlns:a16="http://schemas.microsoft.com/office/drawing/2014/main" id="{0AE3112C-A960-4085-94FA-7491EBEEA665}"/>
              </a:ext>
            </a:extLst>
          </p:cNvPr>
          <p:cNvSpPr txBox="1">
            <a:spLocks/>
          </p:cNvSpPr>
          <p:nvPr/>
        </p:nvSpPr>
        <p:spPr>
          <a:xfrm>
            <a:off x="198783" y="6477495"/>
            <a:ext cx="4292373" cy="273844"/>
          </a:xfrm>
          <a:prstGeom prst="rect">
            <a:avLst/>
          </a:prstGeom>
        </p:spPr>
        <p:txBody>
          <a:bodyPr vert="horz" lIns="91440" tIns="45720" rIns="91440" bIns="45720" rtlCol="0" anchor="ctr"/>
          <a:lstStyle>
            <a:defPPr>
              <a:defRPr lang="en-US"/>
            </a:defPPr>
            <a:lvl1pPr marL="0" algn="l" defTabSz="457200" rtl="0" eaLnBrk="1" latinLnBrk="0" hangingPunct="1">
              <a:defRPr sz="900" b="0" kern="1200">
                <a:solidFill>
                  <a:schemeClr val="accent3">
                    <a:lumMod val="60000"/>
                    <a:lumOff val="40000"/>
                  </a:schemeClr>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NTGLH004 – WGS sample requirements</a:t>
            </a:r>
            <a:endParaRPr lang="en-US" dirty="0"/>
          </a:p>
        </p:txBody>
      </p:sp>
    </p:spTree>
    <p:extLst>
      <p:ext uri="{BB962C8B-B14F-4D97-AF65-F5344CB8AC3E}">
        <p14:creationId xmlns:p14="http://schemas.microsoft.com/office/powerpoint/2010/main" val="29800198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2420</TotalTime>
  <Words>2854</Words>
  <Application>Microsoft Office PowerPoint</Application>
  <PresentationFormat>On-screen Show (4:3)</PresentationFormat>
  <Paragraphs>260</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The genomics facilitator’s toolkit</vt:lpstr>
      <vt:lpstr>NTGLH_004  Whole genome sequencing (WGS) sample requirements  Information for healthcare professionals</vt:lpstr>
      <vt:lpstr>Contents</vt:lpstr>
      <vt:lpstr>Guidance documents</vt:lpstr>
      <vt:lpstr>PowerPoint Presentation</vt:lpstr>
      <vt:lpstr>PowerPoint Presentation</vt:lpstr>
      <vt:lpstr>Sample requirements - germline</vt:lpstr>
      <vt:lpstr>Sample requirements - germline</vt:lpstr>
      <vt:lpstr>Sample requirements - germline</vt:lpstr>
      <vt:lpstr>Minimum blood volume requirements for germline WGS</vt:lpstr>
      <vt:lpstr>Sample requirements - rare disease (RD)</vt:lpstr>
      <vt:lpstr>Sample requirements - RD germline </vt:lpstr>
      <vt:lpstr>Sample requirements - cancer </vt:lpstr>
      <vt:lpstr>Sample requirements - cancer germline </vt:lpstr>
      <vt:lpstr>PowerPoint Presentation</vt:lpstr>
      <vt:lpstr>Sample requirements - solid tumours</vt:lpstr>
      <vt:lpstr>Sample requirements - haemonc. tumours </vt:lpstr>
      <vt:lpstr>PowerPoint Presentation</vt:lpstr>
      <vt:lpstr>Sample uses</vt:lpstr>
      <vt:lpstr>Sample uses</vt:lpstr>
      <vt:lpstr>PowerPoint Presentation</vt:lpstr>
      <vt:lpstr>Sample pathway - haematological malignancies</vt:lpstr>
      <vt:lpstr> Advice and educational resources </vt:lpstr>
      <vt:lpstr>Contacts and information </vt:lpstr>
    </vt:vector>
  </TitlesOfParts>
  <Company>Great Ormond Street Hospital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Francesca Faravelli</dc:creator>
  <cp:lastModifiedBy>Shazia Mahamdallie</cp:lastModifiedBy>
  <cp:revision>226</cp:revision>
  <dcterms:created xsi:type="dcterms:W3CDTF">2020-02-28T11:23:00Z</dcterms:created>
  <dcterms:modified xsi:type="dcterms:W3CDTF">2020-11-18T14:20:09Z</dcterms:modified>
</cp:coreProperties>
</file>