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89" r:id="rId6"/>
  </p:sldMasterIdLst>
  <p:notesMasterIdLst>
    <p:notesMasterId r:id="rId37"/>
  </p:notesMasterIdLst>
  <p:handoutMasterIdLst>
    <p:handoutMasterId r:id="rId38"/>
  </p:handoutMasterIdLst>
  <p:sldIdLst>
    <p:sldId id="266" r:id="rId7"/>
    <p:sldId id="2147474957" r:id="rId8"/>
    <p:sldId id="268" r:id="rId9"/>
    <p:sldId id="267" r:id="rId10"/>
    <p:sldId id="270" r:id="rId11"/>
    <p:sldId id="2147474991" r:id="rId12"/>
    <p:sldId id="2147474953" r:id="rId13"/>
    <p:sldId id="2145707376" r:id="rId14"/>
    <p:sldId id="2147474993" r:id="rId15"/>
    <p:sldId id="2147474997" r:id="rId16"/>
    <p:sldId id="2147474992" r:id="rId17"/>
    <p:sldId id="2147474955" r:id="rId18"/>
    <p:sldId id="269" r:id="rId19"/>
    <p:sldId id="2147474960" r:id="rId20"/>
    <p:sldId id="271" r:id="rId21"/>
    <p:sldId id="2147474958" r:id="rId22"/>
    <p:sldId id="2147474962" r:id="rId23"/>
    <p:sldId id="2147474994" r:id="rId24"/>
    <p:sldId id="2147474987" r:id="rId25"/>
    <p:sldId id="2147474965" r:id="rId26"/>
    <p:sldId id="2147474989" r:id="rId27"/>
    <p:sldId id="2145707358" r:id="rId28"/>
    <p:sldId id="2147474995" r:id="rId29"/>
    <p:sldId id="2147474966" r:id="rId30"/>
    <p:sldId id="2147474956" r:id="rId31"/>
    <p:sldId id="2147474967" r:id="rId32"/>
    <p:sldId id="2147474998" r:id="rId33"/>
    <p:sldId id="2147474990" r:id="rId34"/>
    <p:sldId id="2147474996" r:id="rId35"/>
    <p:sldId id="214747498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BE9"/>
    <a:srgbClr val="CCECFF"/>
    <a:srgbClr val="EEF5F0"/>
    <a:srgbClr val="065EB8"/>
    <a:srgbClr val="FF6600"/>
    <a:srgbClr val="FF7C80"/>
    <a:srgbClr val="33CCFF"/>
    <a:srgbClr val="660033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286" autoAdjust="0"/>
  </p:normalViewPr>
  <p:slideViewPr>
    <p:cSldViewPr snapToGrid="0">
      <p:cViewPr varScale="1">
        <p:scale>
          <a:sx n="70" d="100"/>
          <a:sy n="70" d="100"/>
        </p:scale>
        <p:origin x="116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5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fssut02\iHome\c\ChauhanD\1.%20GMSA%2015th%20Aug%202023\Clopidogrel\CYP2C19\ancestry%20and%20varia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fssut02\iHome\c\ChauhanD\1.%20GMSA%2015th%20Aug%202023\Clopidogrel\CYP2C19\ancestry%20and%20varian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fssut02\iHome\c\ChauhanD\1.%20GMSA%2015th%20Aug%202023\Clopidogrel\CYP2C19\ancestry%20and%20varian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fssut02\iHome\c\ChauhanD\1.%20GMSA%2015th%20Aug%202023\Clopidogrel\CYP2C19\ancestry%20and%20varian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fssut02\iHome\c\ChauhanD\1.%20GMSA%2015th%20Aug%202023\Clopidogrel\CYP2C19\ancestry%20and%20varian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fssut02\iHome\c\ChauhanD\1.%20GMSA%2015th%20Aug%202023\Clopidogrel\CYP2C19\ancestry%20and%20varian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African American/Afro-Caribbean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Sheet2!$C$9</c:f>
              <c:strCache>
                <c:ptCount val="1"/>
                <c:pt idx="0">
                  <c:v>African American/Afro-Caribbean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8F-46BE-A022-7FF8BF32823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8F-46BE-A022-7FF8BF32823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8F-46BE-A022-7FF8BF32823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8F-46BE-A022-7FF8BF3282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Sheet2!$C$10:$C$13</c:f>
              <c:numCache>
                <c:formatCode>0%</c:formatCode>
                <c:ptCount val="4"/>
                <c:pt idx="0">
                  <c:v>0.28000000000000003</c:v>
                </c:pt>
                <c:pt idx="1">
                  <c:v>0.32805592</c:v>
                </c:pt>
                <c:pt idx="2">
                  <c:v>0.05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8F-46BE-A022-7FF8BF328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European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Sheet2!$F$9</c:f>
              <c:strCache>
                <c:ptCount val="1"/>
                <c:pt idx="0">
                  <c:v>European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CB-4D82-84E1-B3033C8A204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CB-4D82-84E1-B3033C8A2043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CB-4D82-84E1-B3033C8A2043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CB-4D82-84E1-B3033C8A20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Sheet2!$F$10:$F$13</c:f>
              <c:numCache>
                <c:formatCode>0%</c:formatCode>
                <c:ptCount val="4"/>
                <c:pt idx="0">
                  <c:v>0.32</c:v>
                </c:pt>
                <c:pt idx="1">
                  <c:v>0.39611652000000003</c:v>
                </c:pt>
                <c:pt idx="2">
                  <c:v>2.3877430000000002E-2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CB-4D82-84E1-B3033C8A20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Central/South Asian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Sheet2!$D$9</c:f>
              <c:strCache>
                <c:ptCount val="1"/>
                <c:pt idx="0">
                  <c:v>Central/South Asian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94-4417-A6DD-C70C18DA530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94-4417-A6DD-C70C18DA530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94-4417-A6DD-C70C18DA530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94-4417-A6DD-C70C18DA53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Sheet2!$D$10:$D$13</c:f>
              <c:numCache>
                <c:formatCode>0%</c:formatCode>
                <c:ptCount val="4"/>
                <c:pt idx="0">
                  <c:v>0.22</c:v>
                </c:pt>
                <c:pt idx="1">
                  <c:v>0.29552925000000002</c:v>
                </c:pt>
                <c:pt idx="2">
                  <c:v>8.1568059999999998E-2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94-4417-A6DD-C70C18DA53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East Asian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Sheet2!$E$9</c:f>
              <c:strCache>
                <c:ptCount val="1"/>
                <c:pt idx="0">
                  <c:v>East Asian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40-4367-B90D-874D977BCF8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40-4367-B90D-874D977BCF83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40-4367-B90D-874D977BCF83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40-4367-B90D-874D977BCF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Sheet2!$E$10:$E$13</c:f>
              <c:numCache>
                <c:formatCode>0%</c:formatCode>
                <c:ptCount val="4"/>
                <c:pt idx="0">
                  <c:v>0.03</c:v>
                </c:pt>
                <c:pt idx="1">
                  <c:v>0.38055434999999999</c:v>
                </c:pt>
                <c:pt idx="2">
                  <c:v>0.12978691000000001</c:v>
                </c:pt>
                <c:pt idx="3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40-4367-B90D-874D977BCF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Near Eastern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Sheet2!$G$9</c:f>
              <c:strCache>
                <c:ptCount val="1"/>
                <c:pt idx="0">
                  <c:v>Near Eastern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79-43A8-9B79-CC7D0C8636B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79-43A8-9B79-CC7D0C8636B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79-43A8-9B79-CC7D0C8636B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79-43A8-9B79-CC7D0C8636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Sheet2!$G$10:$G$13</c:f>
              <c:numCache>
                <c:formatCode>0%</c:formatCode>
                <c:ptCount val="4"/>
                <c:pt idx="0">
                  <c:v>0.3</c:v>
                </c:pt>
                <c:pt idx="1">
                  <c:v>0.45192146</c:v>
                </c:pt>
                <c:pt idx="2">
                  <c:v>1.8584845999999999E-2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79-43A8-9B79-CC7D0C8636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Sub-Saharan African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Sheet2!$I$9</c:f>
              <c:strCache>
                <c:ptCount val="1"/>
                <c:pt idx="0">
                  <c:v>Sub-Saharan African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3E-459E-AAE4-139BC86EDFB4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3E-459E-AAE4-139BC86EDFB4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3E-459E-AAE4-139BC86EDFB4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3E-459E-AAE4-139BC86EDF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Sheet2!$I$10:$I$13</c:f>
              <c:numCache>
                <c:formatCode>0%</c:formatCode>
                <c:ptCount val="4"/>
                <c:pt idx="0">
                  <c:v>0.24</c:v>
                </c:pt>
                <c:pt idx="1">
                  <c:v>0.36977686999999998</c:v>
                </c:pt>
                <c:pt idx="2">
                  <c:v>0.05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3E-459E-AAE4-139BC86EDF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Middle Eastern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Sheet2!$J$9</c:f>
              <c:strCache>
                <c:ptCount val="1"/>
                <c:pt idx="0">
                  <c:v>Middle Eastern 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19-4235-A2AF-BD96F76ED74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19-4235-A2AF-BD96F76ED74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19-4235-A2AF-BD96F76ED74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19-4235-A2AF-BD96F76ED7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Sheet2!$J$10:$J$13</c:f>
              <c:numCache>
                <c:formatCode>0%</c:formatCode>
                <c:ptCount val="4"/>
                <c:pt idx="0">
                  <c:v>0.34</c:v>
                </c:pt>
                <c:pt idx="1">
                  <c:v>0.44</c:v>
                </c:pt>
                <c:pt idx="2">
                  <c:v>0.02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19-4235-A2AF-BD96F76ED7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Oceanian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Sheet2!$H$9</c:f>
              <c:strCache>
                <c:ptCount val="1"/>
                <c:pt idx="0">
                  <c:v>Oceanian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AB-47C2-8302-3D774C93D6F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AB-47C2-8302-3D774C93D6F2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AB-47C2-8302-3D774C93D6F2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AB-47C2-8302-3D774C93D6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Sheet2!$H$10:$H$13</c:f>
              <c:numCache>
                <c:formatCode>0%</c:formatCode>
                <c:ptCount val="4"/>
                <c:pt idx="0">
                  <c:v>0.02</c:v>
                </c:pt>
                <c:pt idx="1">
                  <c:v>3.5006005E-2</c:v>
                </c:pt>
                <c:pt idx="2">
                  <c:v>0.57138639999999996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AB-47C2-8302-3D774C93D6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4767A-F143-42BC-A72A-CEE25D97B456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FA80AC59-357D-451C-B0FB-452E63BCB098}">
      <dgm:prSet phldrT="[Text]" custT="1"/>
      <dgm:spPr/>
      <dgm:t>
        <a:bodyPr/>
        <a:lstStyle/>
        <a:p>
          <a:r>
            <a:rPr lang="en-GB" sz="2400" b="1" dirty="0">
              <a:latin typeface="Inter SemiBold" panose="02000503000000020004" pitchFamily="2" charset="0"/>
              <a:ea typeface="Inter SemiBold" panose="02000503000000020004" pitchFamily="2" charset="0"/>
            </a:rPr>
            <a:t>Laboratory testing</a:t>
          </a:r>
        </a:p>
      </dgm:t>
    </dgm:pt>
    <dgm:pt modelId="{F71B902F-8DDF-4C4E-90B0-FBE124F9E7E4}" type="parTrans" cxnId="{8EE923C6-76C4-4E20-BF7A-7B29FEA0C37C}">
      <dgm:prSet/>
      <dgm:spPr/>
      <dgm:t>
        <a:bodyPr/>
        <a:lstStyle/>
        <a:p>
          <a:endParaRPr lang="en-GB"/>
        </a:p>
      </dgm:t>
    </dgm:pt>
    <dgm:pt modelId="{89851224-9194-4981-B61C-869E1D8C04B8}" type="sibTrans" cxnId="{8EE923C6-76C4-4E20-BF7A-7B29FEA0C37C}">
      <dgm:prSet/>
      <dgm:spPr/>
      <dgm:t>
        <a:bodyPr/>
        <a:lstStyle/>
        <a:p>
          <a:endParaRPr lang="en-GB"/>
        </a:p>
      </dgm:t>
    </dgm:pt>
    <dgm:pt modelId="{B64BE47B-DC8A-4DBD-86C0-B28CC9E3A542}">
      <dgm:prSet phldrT="[Text]" custT="1"/>
      <dgm:spPr/>
      <dgm:t>
        <a:bodyPr/>
        <a:lstStyle/>
        <a:p>
          <a:pPr>
            <a:lnSpc>
              <a:spcPct val="110000"/>
            </a:lnSpc>
            <a:spcAft>
              <a:spcPts val="600"/>
            </a:spcAft>
          </a:pPr>
          <a:r>
            <a:rPr lang="en-GB" sz="1700" dirty="0"/>
            <a:t>Usually requires a blood test</a:t>
          </a:r>
        </a:p>
      </dgm:t>
    </dgm:pt>
    <dgm:pt modelId="{A991BFF5-5E98-4385-8DCE-ABE058A12EC0}" type="parTrans" cxnId="{05837E15-4DD0-46FA-8394-6925D78E1C38}">
      <dgm:prSet/>
      <dgm:spPr/>
      <dgm:t>
        <a:bodyPr/>
        <a:lstStyle/>
        <a:p>
          <a:endParaRPr lang="en-GB"/>
        </a:p>
      </dgm:t>
    </dgm:pt>
    <dgm:pt modelId="{CD0E9BAB-3DDE-4E68-9254-C62BAB587DE8}" type="sibTrans" cxnId="{05837E15-4DD0-46FA-8394-6925D78E1C38}">
      <dgm:prSet/>
      <dgm:spPr/>
      <dgm:t>
        <a:bodyPr/>
        <a:lstStyle/>
        <a:p>
          <a:endParaRPr lang="en-GB"/>
        </a:p>
      </dgm:t>
    </dgm:pt>
    <dgm:pt modelId="{FEB8AA39-0933-4E24-B526-22216F69F139}">
      <dgm:prSet phldrT="[Text]" custT="1"/>
      <dgm:spPr/>
      <dgm:t>
        <a:bodyPr/>
        <a:lstStyle/>
        <a:p>
          <a:r>
            <a:rPr lang="en-GB" sz="2400" b="1" dirty="0">
              <a:latin typeface="Inter SemiBold" panose="02000503000000020004" pitchFamily="2" charset="0"/>
              <a:ea typeface="Inter SemiBold" panose="02000503000000020004" pitchFamily="2" charset="0"/>
            </a:rPr>
            <a:t>Genedrive test</a:t>
          </a:r>
        </a:p>
      </dgm:t>
    </dgm:pt>
    <dgm:pt modelId="{96F1BE21-6C57-4005-B1CA-B283BB6E0A90}" type="parTrans" cxnId="{15107F5E-A8E2-41DB-845E-A6347708A972}">
      <dgm:prSet/>
      <dgm:spPr/>
      <dgm:t>
        <a:bodyPr/>
        <a:lstStyle/>
        <a:p>
          <a:endParaRPr lang="en-GB"/>
        </a:p>
      </dgm:t>
    </dgm:pt>
    <dgm:pt modelId="{9D7132EB-08C9-4FBB-A61F-221BD5C3AA21}" type="sibTrans" cxnId="{15107F5E-A8E2-41DB-845E-A6347708A972}">
      <dgm:prSet/>
      <dgm:spPr/>
      <dgm:t>
        <a:bodyPr/>
        <a:lstStyle/>
        <a:p>
          <a:endParaRPr lang="en-GB"/>
        </a:p>
      </dgm:t>
    </dgm:pt>
    <dgm:pt modelId="{DD6FA728-5019-4003-97F2-D1AEAA1F1880}">
      <dgm:prSet phldrT="[Text]" custT="1"/>
      <dgm:spPr/>
      <dgm:t>
        <a:bodyPr/>
        <a:lstStyle/>
        <a:p>
          <a:pPr>
            <a:lnSpc>
              <a:spcPct val="110000"/>
            </a:lnSpc>
            <a:spcAft>
              <a:spcPts val="600"/>
            </a:spcAft>
          </a:pPr>
          <a:r>
            <a:rPr lang="en-GB" sz="1700" dirty="0"/>
            <a:t>Uses a cheek swab</a:t>
          </a:r>
        </a:p>
      </dgm:t>
    </dgm:pt>
    <dgm:pt modelId="{1C6633D9-B485-464C-87BE-6E8EA11DDAFB}" type="parTrans" cxnId="{13FAF6B9-7EB2-44F8-AF5D-4D02013C896B}">
      <dgm:prSet/>
      <dgm:spPr/>
      <dgm:t>
        <a:bodyPr/>
        <a:lstStyle/>
        <a:p>
          <a:endParaRPr lang="en-GB"/>
        </a:p>
      </dgm:t>
    </dgm:pt>
    <dgm:pt modelId="{E22612AE-F050-4B6B-ACB0-E4B32DE19EF0}" type="sibTrans" cxnId="{13FAF6B9-7EB2-44F8-AF5D-4D02013C896B}">
      <dgm:prSet/>
      <dgm:spPr/>
      <dgm:t>
        <a:bodyPr/>
        <a:lstStyle/>
        <a:p>
          <a:endParaRPr lang="en-GB"/>
        </a:p>
      </dgm:t>
    </dgm:pt>
    <dgm:pt modelId="{8D6AF64D-7DE6-4090-B0A5-4F1314302647}">
      <dgm:prSet phldrT="[Text]" custT="1"/>
      <dgm:spPr/>
      <dgm:t>
        <a:bodyPr/>
        <a:lstStyle/>
        <a:p>
          <a:pPr>
            <a:lnSpc>
              <a:spcPct val="110000"/>
            </a:lnSpc>
            <a:spcAft>
              <a:spcPts val="600"/>
            </a:spcAft>
          </a:pPr>
          <a:r>
            <a:rPr lang="en-GB" sz="1700" dirty="0"/>
            <a:t>Point of care, 1 hour to run</a:t>
          </a:r>
        </a:p>
      </dgm:t>
    </dgm:pt>
    <dgm:pt modelId="{0891519D-9795-4279-92FD-588516288D47}" type="parTrans" cxnId="{46D85F6E-F225-41A5-83E2-90D6904FEDC8}">
      <dgm:prSet/>
      <dgm:spPr/>
      <dgm:t>
        <a:bodyPr/>
        <a:lstStyle/>
        <a:p>
          <a:endParaRPr lang="en-GB"/>
        </a:p>
      </dgm:t>
    </dgm:pt>
    <dgm:pt modelId="{457A3CA6-176A-447F-A6A1-7BA7F38E99B8}" type="sibTrans" cxnId="{46D85F6E-F225-41A5-83E2-90D6904FEDC8}">
      <dgm:prSet/>
      <dgm:spPr/>
      <dgm:t>
        <a:bodyPr/>
        <a:lstStyle/>
        <a:p>
          <a:endParaRPr lang="en-GB"/>
        </a:p>
      </dgm:t>
    </dgm:pt>
    <dgm:pt modelId="{3AA06AFE-B265-4DFA-AE48-099B65213216}">
      <dgm:prSet phldrT="[Text]" custT="1"/>
      <dgm:spPr/>
      <dgm:t>
        <a:bodyPr/>
        <a:lstStyle/>
        <a:p>
          <a:r>
            <a:rPr lang="en-GB" sz="2400" b="1" dirty="0">
              <a:latin typeface="Inter SemiBold" panose="02000503000000020004" pitchFamily="2" charset="0"/>
              <a:ea typeface="Inter SemiBold" panose="02000503000000020004" pitchFamily="2" charset="0"/>
            </a:rPr>
            <a:t>Genomadix test</a:t>
          </a:r>
        </a:p>
      </dgm:t>
    </dgm:pt>
    <dgm:pt modelId="{7D5B2E85-4127-45E4-BDDB-7C9F104793A1}" type="parTrans" cxnId="{CD0990DD-AB33-4D97-B20F-DCBAF2F951CD}">
      <dgm:prSet/>
      <dgm:spPr/>
      <dgm:t>
        <a:bodyPr/>
        <a:lstStyle/>
        <a:p>
          <a:endParaRPr lang="en-GB"/>
        </a:p>
      </dgm:t>
    </dgm:pt>
    <dgm:pt modelId="{D7E72A87-7A85-4C95-8AF6-1E7737BB5270}" type="sibTrans" cxnId="{CD0990DD-AB33-4D97-B20F-DCBAF2F951CD}">
      <dgm:prSet/>
      <dgm:spPr/>
      <dgm:t>
        <a:bodyPr/>
        <a:lstStyle/>
        <a:p>
          <a:endParaRPr lang="en-GB"/>
        </a:p>
      </dgm:t>
    </dgm:pt>
    <dgm:pt modelId="{DD5502D1-44FC-4601-9C1D-39FC40842B19}">
      <dgm:prSet phldrT="[Text]" custT="1"/>
      <dgm:spPr/>
      <dgm:t>
        <a:bodyPr/>
        <a:lstStyle/>
        <a:p>
          <a:pPr>
            <a:lnSpc>
              <a:spcPct val="110000"/>
            </a:lnSpc>
            <a:spcAft>
              <a:spcPts val="600"/>
            </a:spcAft>
          </a:pPr>
          <a:r>
            <a:rPr lang="en-GB" sz="1700" dirty="0"/>
            <a:t>Uses a cheek swab</a:t>
          </a:r>
        </a:p>
      </dgm:t>
    </dgm:pt>
    <dgm:pt modelId="{3283FABA-F767-46BF-AACC-FC267182895C}" type="parTrans" cxnId="{FD520659-2B52-42A5-9B1E-2A200BCCC4EE}">
      <dgm:prSet/>
      <dgm:spPr/>
      <dgm:t>
        <a:bodyPr/>
        <a:lstStyle/>
        <a:p>
          <a:endParaRPr lang="en-GB"/>
        </a:p>
      </dgm:t>
    </dgm:pt>
    <dgm:pt modelId="{C3A77F76-9D0E-413D-A86F-944AFE098B27}" type="sibTrans" cxnId="{FD520659-2B52-42A5-9B1E-2A200BCCC4EE}">
      <dgm:prSet/>
      <dgm:spPr/>
      <dgm:t>
        <a:bodyPr/>
        <a:lstStyle/>
        <a:p>
          <a:endParaRPr lang="en-GB"/>
        </a:p>
      </dgm:t>
    </dgm:pt>
    <dgm:pt modelId="{4639F274-FD51-454A-88A5-3EF0CFA329C0}">
      <dgm:prSet custT="1"/>
      <dgm:spPr/>
      <dgm:t>
        <a:bodyPr/>
        <a:lstStyle/>
        <a:p>
          <a:pPr>
            <a:lnSpc>
              <a:spcPct val="110000"/>
            </a:lnSpc>
            <a:spcAft>
              <a:spcPts val="600"/>
            </a:spcAft>
          </a:pPr>
          <a:r>
            <a:rPr lang="en-GB" sz="1700" dirty="0"/>
            <a:t>Potentially a wide range of alleles can be detected</a:t>
          </a:r>
        </a:p>
      </dgm:t>
    </dgm:pt>
    <dgm:pt modelId="{E3FCE3B3-ED3F-477F-8D33-DC89CAD2B059}" type="parTrans" cxnId="{DA3C92E1-23E5-4F23-996B-0ACCC64BA388}">
      <dgm:prSet/>
      <dgm:spPr/>
      <dgm:t>
        <a:bodyPr/>
        <a:lstStyle/>
        <a:p>
          <a:endParaRPr lang="en-GB"/>
        </a:p>
      </dgm:t>
    </dgm:pt>
    <dgm:pt modelId="{B4BD1B61-369E-40F1-9EDF-EA836D10400E}" type="sibTrans" cxnId="{DA3C92E1-23E5-4F23-996B-0ACCC64BA388}">
      <dgm:prSet/>
      <dgm:spPr/>
      <dgm:t>
        <a:bodyPr/>
        <a:lstStyle/>
        <a:p>
          <a:endParaRPr lang="en-GB"/>
        </a:p>
      </dgm:t>
    </dgm:pt>
    <dgm:pt modelId="{B243E1E5-C89E-4854-8840-FE7F1E70563D}">
      <dgm:prSet custT="1"/>
      <dgm:spPr/>
      <dgm:t>
        <a:bodyPr/>
        <a:lstStyle/>
        <a:p>
          <a:pPr>
            <a:lnSpc>
              <a:spcPct val="110000"/>
            </a:lnSpc>
            <a:spcAft>
              <a:spcPts val="600"/>
            </a:spcAft>
          </a:pPr>
          <a:r>
            <a:rPr lang="en-GB" sz="1700" dirty="0"/>
            <a:t>Sample must be transported to laboratory, longer turnaround time</a:t>
          </a:r>
        </a:p>
      </dgm:t>
    </dgm:pt>
    <dgm:pt modelId="{35F04582-ACE0-415A-A579-77AD50A135C2}" type="parTrans" cxnId="{6B83C062-5451-402B-8A56-F4249638110C}">
      <dgm:prSet/>
      <dgm:spPr/>
      <dgm:t>
        <a:bodyPr/>
        <a:lstStyle/>
        <a:p>
          <a:endParaRPr lang="en-GB"/>
        </a:p>
      </dgm:t>
    </dgm:pt>
    <dgm:pt modelId="{76DD3D6D-0499-42C3-8635-A8CA1A0ABACE}" type="sibTrans" cxnId="{6B83C062-5451-402B-8A56-F4249638110C}">
      <dgm:prSet/>
      <dgm:spPr/>
      <dgm:t>
        <a:bodyPr/>
        <a:lstStyle/>
        <a:p>
          <a:endParaRPr lang="en-GB"/>
        </a:p>
      </dgm:t>
    </dgm:pt>
    <dgm:pt modelId="{BC2474AC-F99F-41A4-BD37-1CC297F0F766}">
      <dgm:prSet phldrT="[Text]" custT="1"/>
      <dgm:spPr/>
      <dgm:t>
        <a:bodyPr/>
        <a:lstStyle/>
        <a:p>
          <a:pPr>
            <a:lnSpc>
              <a:spcPct val="110000"/>
            </a:lnSpc>
            <a:spcAft>
              <a:spcPts val="600"/>
            </a:spcAft>
          </a:pPr>
          <a:r>
            <a:rPr lang="en-GB" sz="1700" dirty="0"/>
            <a:t>Displays diplotype and metaboliser status</a:t>
          </a:r>
        </a:p>
      </dgm:t>
    </dgm:pt>
    <dgm:pt modelId="{5C87A4D3-6650-44B9-8FC4-C61E032261BD}" type="parTrans" cxnId="{730F9B2B-DBFE-45DF-BE3E-FC2A64C899C7}">
      <dgm:prSet/>
      <dgm:spPr/>
      <dgm:t>
        <a:bodyPr/>
        <a:lstStyle/>
        <a:p>
          <a:endParaRPr lang="en-GB"/>
        </a:p>
      </dgm:t>
    </dgm:pt>
    <dgm:pt modelId="{834617FA-6147-4EF1-9B48-54F64CC660AD}" type="sibTrans" cxnId="{730F9B2B-DBFE-45DF-BE3E-FC2A64C899C7}">
      <dgm:prSet/>
      <dgm:spPr/>
      <dgm:t>
        <a:bodyPr/>
        <a:lstStyle/>
        <a:p>
          <a:endParaRPr lang="en-GB"/>
        </a:p>
      </dgm:t>
    </dgm:pt>
    <dgm:pt modelId="{173E2BB4-5D99-460E-B132-50CA3C1B156C}">
      <dgm:prSet phldrT="[Text]" custT="1"/>
      <dgm:spPr/>
      <dgm:t>
        <a:bodyPr/>
        <a:lstStyle/>
        <a:p>
          <a:pPr>
            <a:lnSpc>
              <a:spcPct val="110000"/>
            </a:lnSpc>
            <a:spcAft>
              <a:spcPts val="600"/>
            </a:spcAft>
          </a:pPr>
          <a:r>
            <a:rPr lang="en-GB" sz="1700" dirty="0"/>
            <a:t>Store at room temperature</a:t>
          </a:r>
        </a:p>
      </dgm:t>
    </dgm:pt>
    <dgm:pt modelId="{D35526AB-3748-4BB2-B56E-5200EA90A842}" type="parTrans" cxnId="{43D5027F-0991-4668-BFB1-E972D5430C65}">
      <dgm:prSet/>
      <dgm:spPr/>
      <dgm:t>
        <a:bodyPr/>
        <a:lstStyle/>
        <a:p>
          <a:endParaRPr lang="en-GB"/>
        </a:p>
      </dgm:t>
    </dgm:pt>
    <dgm:pt modelId="{05EC050D-0CF9-4D36-80D8-317C58197063}" type="sibTrans" cxnId="{43D5027F-0991-4668-BFB1-E972D5430C65}">
      <dgm:prSet/>
      <dgm:spPr/>
      <dgm:t>
        <a:bodyPr/>
        <a:lstStyle/>
        <a:p>
          <a:endParaRPr lang="en-GB"/>
        </a:p>
      </dgm:t>
    </dgm:pt>
    <dgm:pt modelId="{C79ECBA4-81AF-459A-A4C0-B220B2E8414E}">
      <dgm:prSet phldrT="[Text]" custT="1"/>
      <dgm:spPr/>
      <dgm:t>
        <a:bodyPr/>
        <a:lstStyle/>
        <a:p>
          <a:pPr>
            <a:lnSpc>
              <a:spcPct val="110000"/>
            </a:lnSpc>
            <a:spcAft>
              <a:spcPts val="600"/>
            </a:spcAft>
          </a:pPr>
          <a:r>
            <a:rPr lang="en-GB" sz="1700" dirty="0"/>
            <a:t>Point of care, 1 hour to run</a:t>
          </a:r>
        </a:p>
      </dgm:t>
    </dgm:pt>
    <dgm:pt modelId="{D224E6E5-B576-4B2E-9102-B65F1A2B7CD0}" type="parTrans" cxnId="{2A66F564-CF82-46C5-BAF5-2031635C2196}">
      <dgm:prSet/>
      <dgm:spPr/>
      <dgm:t>
        <a:bodyPr/>
        <a:lstStyle/>
        <a:p>
          <a:endParaRPr lang="en-GB"/>
        </a:p>
      </dgm:t>
    </dgm:pt>
    <dgm:pt modelId="{50EBB906-E2CB-4866-9889-0D3FCB0F603D}" type="sibTrans" cxnId="{2A66F564-CF82-46C5-BAF5-2031635C2196}">
      <dgm:prSet/>
      <dgm:spPr/>
      <dgm:t>
        <a:bodyPr/>
        <a:lstStyle/>
        <a:p>
          <a:endParaRPr lang="en-GB"/>
        </a:p>
      </dgm:t>
    </dgm:pt>
    <dgm:pt modelId="{CB9146A9-A359-4E6F-BD90-07DD9228C307}">
      <dgm:prSet phldrT="[Text]" custT="1"/>
      <dgm:spPr/>
      <dgm:t>
        <a:bodyPr/>
        <a:lstStyle/>
        <a:p>
          <a:pPr>
            <a:lnSpc>
              <a:spcPct val="110000"/>
            </a:lnSpc>
            <a:spcAft>
              <a:spcPts val="600"/>
            </a:spcAft>
          </a:pPr>
          <a:r>
            <a:rPr lang="en-GB" sz="1700" dirty="0"/>
            <a:t>Store in a freezer</a:t>
          </a:r>
        </a:p>
      </dgm:t>
    </dgm:pt>
    <dgm:pt modelId="{DEE51CFA-F144-4E64-B255-6156885E9692}" type="parTrans" cxnId="{AB4D72F7-73BB-4201-A85D-DC518EE0407C}">
      <dgm:prSet/>
      <dgm:spPr/>
      <dgm:t>
        <a:bodyPr/>
        <a:lstStyle/>
        <a:p>
          <a:endParaRPr lang="en-GB"/>
        </a:p>
      </dgm:t>
    </dgm:pt>
    <dgm:pt modelId="{3B7D1A3E-B86E-4726-ACE1-7F9BE6F9BB7B}" type="sibTrans" cxnId="{AB4D72F7-73BB-4201-A85D-DC518EE0407C}">
      <dgm:prSet/>
      <dgm:spPr/>
      <dgm:t>
        <a:bodyPr/>
        <a:lstStyle/>
        <a:p>
          <a:endParaRPr lang="en-GB"/>
        </a:p>
      </dgm:t>
    </dgm:pt>
    <dgm:pt modelId="{F826713B-847F-4868-ADA9-AF690C9D44E4}">
      <dgm:prSet phldrT="[Text]" custT="1"/>
      <dgm:spPr/>
      <dgm:t>
        <a:bodyPr/>
        <a:lstStyle/>
        <a:p>
          <a:pPr>
            <a:lnSpc>
              <a:spcPct val="110000"/>
            </a:lnSpc>
            <a:spcAft>
              <a:spcPts val="600"/>
            </a:spcAft>
          </a:pPr>
          <a:r>
            <a:rPr lang="en-GB" sz="1700" dirty="0"/>
            <a:t>Displays diplotype</a:t>
          </a:r>
        </a:p>
      </dgm:t>
    </dgm:pt>
    <dgm:pt modelId="{8E76D5F3-F788-4E3D-ACF7-AC24C537DF9A}" type="parTrans" cxnId="{6CCEE4C0-579E-452D-98CE-80EF3292B9D2}">
      <dgm:prSet/>
      <dgm:spPr/>
      <dgm:t>
        <a:bodyPr/>
        <a:lstStyle/>
        <a:p>
          <a:endParaRPr lang="en-GB"/>
        </a:p>
      </dgm:t>
    </dgm:pt>
    <dgm:pt modelId="{0F63C729-37CC-45BF-A150-4801D27FF3F2}" type="sibTrans" cxnId="{6CCEE4C0-579E-452D-98CE-80EF3292B9D2}">
      <dgm:prSet/>
      <dgm:spPr/>
      <dgm:t>
        <a:bodyPr/>
        <a:lstStyle/>
        <a:p>
          <a:endParaRPr lang="en-GB"/>
        </a:p>
      </dgm:t>
    </dgm:pt>
    <dgm:pt modelId="{8B7E958C-26DE-4D6B-BD92-8A5F2329905E}">
      <dgm:prSet custT="1"/>
      <dgm:spPr/>
      <dgm:t>
        <a:bodyPr/>
        <a:lstStyle/>
        <a:p>
          <a:pPr>
            <a:lnSpc>
              <a:spcPct val="110000"/>
            </a:lnSpc>
            <a:spcAft>
              <a:spcPts val="600"/>
            </a:spcAft>
          </a:pPr>
          <a:r>
            <a:rPr lang="en-GB" sz="1700" dirty="0"/>
            <a:t>£44–£139 per test</a:t>
          </a:r>
        </a:p>
      </dgm:t>
    </dgm:pt>
    <dgm:pt modelId="{21D18260-9505-4726-9A30-E9D8A4DC8A0A}" type="parTrans" cxnId="{85D61ECA-6166-483C-8922-219EE341B670}">
      <dgm:prSet/>
      <dgm:spPr/>
      <dgm:t>
        <a:bodyPr/>
        <a:lstStyle/>
        <a:p>
          <a:endParaRPr lang="en-GB"/>
        </a:p>
      </dgm:t>
    </dgm:pt>
    <dgm:pt modelId="{6B208B95-6D57-4D39-A37C-58B457891F24}" type="sibTrans" cxnId="{85D61ECA-6166-483C-8922-219EE341B670}">
      <dgm:prSet/>
      <dgm:spPr/>
      <dgm:t>
        <a:bodyPr/>
        <a:lstStyle/>
        <a:p>
          <a:endParaRPr lang="en-GB"/>
        </a:p>
      </dgm:t>
    </dgm:pt>
    <dgm:pt modelId="{1851055E-E002-439A-9D53-E54E41E2EBEA}">
      <dgm:prSet phldrT="[Text]" custT="1"/>
      <dgm:spPr/>
      <dgm:t>
        <a:bodyPr/>
        <a:lstStyle/>
        <a:p>
          <a:pPr>
            <a:lnSpc>
              <a:spcPct val="110000"/>
            </a:lnSpc>
            <a:spcAft>
              <a:spcPts val="600"/>
            </a:spcAft>
          </a:pPr>
          <a:r>
            <a:rPr lang="en-GB" sz="1700" dirty="0"/>
            <a:t>£100 per test plus VAT</a:t>
          </a:r>
        </a:p>
      </dgm:t>
    </dgm:pt>
    <dgm:pt modelId="{DCEC67BC-D51E-48AC-A136-9FEFC820A572}" type="parTrans" cxnId="{F1C9EFDA-0C98-4824-B397-13B4A667D275}">
      <dgm:prSet/>
      <dgm:spPr/>
      <dgm:t>
        <a:bodyPr/>
        <a:lstStyle/>
        <a:p>
          <a:endParaRPr lang="en-GB"/>
        </a:p>
      </dgm:t>
    </dgm:pt>
    <dgm:pt modelId="{3952DC65-DB01-4C26-A63D-C4308CC16685}" type="sibTrans" cxnId="{F1C9EFDA-0C98-4824-B397-13B4A667D275}">
      <dgm:prSet/>
      <dgm:spPr/>
      <dgm:t>
        <a:bodyPr/>
        <a:lstStyle/>
        <a:p>
          <a:endParaRPr lang="en-GB"/>
        </a:p>
      </dgm:t>
    </dgm:pt>
    <dgm:pt modelId="{3178EDC0-3C4A-490F-846C-64B37BA0D19F}">
      <dgm:prSet phldrT="[Text]" custT="1"/>
      <dgm:spPr/>
      <dgm:t>
        <a:bodyPr/>
        <a:lstStyle/>
        <a:p>
          <a:pPr>
            <a:lnSpc>
              <a:spcPct val="110000"/>
            </a:lnSpc>
            <a:spcAft>
              <a:spcPts val="600"/>
            </a:spcAft>
          </a:pPr>
          <a:r>
            <a:rPr lang="en-GB" sz="1700" dirty="0"/>
            <a:t>£125 per test plus VAT</a:t>
          </a:r>
        </a:p>
      </dgm:t>
    </dgm:pt>
    <dgm:pt modelId="{1A9375A0-935F-4F9D-86E4-9A25469E57CB}" type="parTrans" cxnId="{BB5262CE-BEB4-4965-B919-B446F7DA6B68}">
      <dgm:prSet/>
      <dgm:spPr/>
      <dgm:t>
        <a:bodyPr/>
        <a:lstStyle/>
        <a:p>
          <a:endParaRPr lang="en-GB"/>
        </a:p>
      </dgm:t>
    </dgm:pt>
    <dgm:pt modelId="{3F75A897-2F31-4630-8293-D3CFE0BA1263}" type="sibTrans" cxnId="{BB5262CE-BEB4-4965-B919-B446F7DA6B68}">
      <dgm:prSet/>
      <dgm:spPr/>
      <dgm:t>
        <a:bodyPr/>
        <a:lstStyle/>
        <a:p>
          <a:endParaRPr lang="en-GB"/>
        </a:p>
      </dgm:t>
    </dgm:pt>
    <dgm:pt modelId="{64E6B040-8AEC-4A4E-B205-07AB6C9801A4}">
      <dgm:prSet custT="1"/>
      <dgm:spPr/>
      <dgm:t>
        <a:bodyPr/>
        <a:lstStyle/>
        <a:p>
          <a:pPr>
            <a:lnSpc>
              <a:spcPct val="110000"/>
            </a:lnSpc>
            <a:spcAft>
              <a:spcPts val="600"/>
            </a:spcAft>
          </a:pPr>
          <a:r>
            <a:rPr lang="en-GB" sz="1700" dirty="0"/>
            <a:t>Assume gold standard accuracy</a:t>
          </a:r>
        </a:p>
      </dgm:t>
    </dgm:pt>
    <dgm:pt modelId="{A0492747-144B-4EE1-9F87-BBEFB249E435}" type="parTrans" cxnId="{243BDB45-E2D4-44E4-AD1D-5D7830730779}">
      <dgm:prSet/>
      <dgm:spPr/>
      <dgm:t>
        <a:bodyPr/>
        <a:lstStyle/>
        <a:p>
          <a:endParaRPr lang="en-GB"/>
        </a:p>
      </dgm:t>
    </dgm:pt>
    <dgm:pt modelId="{437C77DA-D987-456E-8002-6418E0AFC4E9}" type="sibTrans" cxnId="{243BDB45-E2D4-44E4-AD1D-5D7830730779}">
      <dgm:prSet/>
      <dgm:spPr/>
      <dgm:t>
        <a:bodyPr/>
        <a:lstStyle/>
        <a:p>
          <a:endParaRPr lang="en-GB"/>
        </a:p>
      </dgm:t>
    </dgm:pt>
    <dgm:pt modelId="{5953B55D-4D35-44AA-95C3-232CE2A03DAD}">
      <dgm:prSet phldrT="[Text]" custT="1"/>
      <dgm:spPr/>
      <dgm:t>
        <a:bodyPr/>
        <a:lstStyle/>
        <a:p>
          <a:pPr>
            <a:lnSpc>
              <a:spcPct val="110000"/>
            </a:lnSpc>
            <a:spcAft>
              <a:spcPts val="600"/>
            </a:spcAft>
          </a:pPr>
          <a:r>
            <a:rPr lang="en-GB" sz="1700" dirty="0"/>
            <a:t>Sensitivity 100% (95%CI 96% to 100%), Specificity 100% (98% to 100%)</a:t>
          </a:r>
        </a:p>
      </dgm:t>
    </dgm:pt>
    <dgm:pt modelId="{2013DD75-9A21-4231-B027-FBB035572884}" type="parTrans" cxnId="{AC0E2111-A111-4D0E-807A-B7C3D8232708}">
      <dgm:prSet/>
      <dgm:spPr/>
      <dgm:t>
        <a:bodyPr/>
        <a:lstStyle/>
        <a:p>
          <a:endParaRPr lang="en-GB"/>
        </a:p>
      </dgm:t>
    </dgm:pt>
    <dgm:pt modelId="{A5AE5B37-77C0-4F62-A61C-3FB7B3626F77}" type="sibTrans" cxnId="{AC0E2111-A111-4D0E-807A-B7C3D8232708}">
      <dgm:prSet/>
      <dgm:spPr/>
      <dgm:t>
        <a:bodyPr/>
        <a:lstStyle/>
        <a:p>
          <a:endParaRPr lang="en-GB"/>
        </a:p>
      </dgm:t>
    </dgm:pt>
    <dgm:pt modelId="{21EE55E1-E685-4C0E-9DC0-48F17EE4F243}">
      <dgm:prSet phldrT="[Text]" custT="1"/>
      <dgm:spPr/>
      <dgm:t>
        <a:bodyPr/>
        <a:lstStyle/>
        <a:p>
          <a:pPr>
            <a:lnSpc>
              <a:spcPct val="110000"/>
            </a:lnSpc>
            <a:spcAft>
              <a:spcPts val="600"/>
            </a:spcAft>
          </a:pPr>
          <a:r>
            <a:rPr lang="en-GB" sz="1700" dirty="0"/>
            <a:t>Sensitivity 100% (95%CI 94% to 100%), Specificity 100% (99% to 100%)</a:t>
          </a:r>
        </a:p>
      </dgm:t>
    </dgm:pt>
    <dgm:pt modelId="{3AF80F09-A8FE-47A0-96AF-4682D5F0A9F9}" type="parTrans" cxnId="{BFA5A06B-6794-40BA-B66C-CB5EA7BB5FA2}">
      <dgm:prSet/>
      <dgm:spPr/>
      <dgm:t>
        <a:bodyPr/>
        <a:lstStyle/>
        <a:p>
          <a:endParaRPr lang="en-GB"/>
        </a:p>
      </dgm:t>
    </dgm:pt>
    <dgm:pt modelId="{68AEF0C9-7ADE-4B4B-BF27-C3BFFCC7A42B}" type="sibTrans" cxnId="{BFA5A06B-6794-40BA-B66C-CB5EA7BB5FA2}">
      <dgm:prSet/>
      <dgm:spPr/>
      <dgm:t>
        <a:bodyPr/>
        <a:lstStyle/>
        <a:p>
          <a:endParaRPr lang="en-GB"/>
        </a:p>
      </dgm:t>
    </dgm:pt>
    <dgm:pt modelId="{86276924-2786-45BB-A2B4-11595987C980}" type="pres">
      <dgm:prSet presAssocID="{9CF4767A-F143-42BC-A72A-CEE25D97B456}" presName="Name0" presStyleCnt="0">
        <dgm:presLayoutVars>
          <dgm:dir/>
          <dgm:animLvl val="lvl"/>
          <dgm:resizeHandles val="exact"/>
        </dgm:presLayoutVars>
      </dgm:prSet>
      <dgm:spPr/>
    </dgm:pt>
    <dgm:pt modelId="{DD60403C-AD95-464B-A230-570BB6AC3AE4}" type="pres">
      <dgm:prSet presAssocID="{FA80AC59-357D-451C-B0FB-452E63BCB098}" presName="composite" presStyleCnt="0"/>
      <dgm:spPr/>
    </dgm:pt>
    <dgm:pt modelId="{50504CE1-0DB6-4636-BE05-42246E5079D4}" type="pres">
      <dgm:prSet presAssocID="{FA80AC59-357D-451C-B0FB-452E63BCB098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</dgm:pt>
    <dgm:pt modelId="{BC2EE3A7-41AF-423B-9502-3FE7F7666D74}" type="pres">
      <dgm:prSet presAssocID="{FA80AC59-357D-451C-B0FB-452E63BCB098}" presName="desTx" presStyleLbl="alignAccFollowNode1" presStyleIdx="0" presStyleCnt="3">
        <dgm:presLayoutVars>
          <dgm:bulletEnabled val="1"/>
        </dgm:presLayoutVars>
      </dgm:prSet>
      <dgm:spPr/>
    </dgm:pt>
    <dgm:pt modelId="{77450D7F-6433-44F1-BD59-614962AAC825}" type="pres">
      <dgm:prSet presAssocID="{89851224-9194-4981-B61C-869E1D8C04B8}" presName="space" presStyleCnt="0"/>
      <dgm:spPr/>
    </dgm:pt>
    <dgm:pt modelId="{7C37ECAF-76F3-4AF7-BBF2-D6FFB3A180A9}" type="pres">
      <dgm:prSet presAssocID="{FEB8AA39-0933-4E24-B526-22216F69F139}" presName="composite" presStyleCnt="0"/>
      <dgm:spPr/>
    </dgm:pt>
    <dgm:pt modelId="{3961613E-85B0-479F-8178-5EDA5E52EAD2}" type="pres">
      <dgm:prSet presAssocID="{FEB8AA39-0933-4E24-B526-22216F69F13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317A20F-AE41-4CBF-B55E-9CFE5FDFC609}" type="pres">
      <dgm:prSet presAssocID="{FEB8AA39-0933-4E24-B526-22216F69F139}" presName="desTx" presStyleLbl="alignAccFollowNode1" presStyleIdx="1" presStyleCnt="3">
        <dgm:presLayoutVars>
          <dgm:bulletEnabled val="1"/>
        </dgm:presLayoutVars>
      </dgm:prSet>
      <dgm:spPr/>
    </dgm:pt>
    <dgm:pt modelId="{31DECACE-3E85-44DB-BC2D-80DF2FE4F31D}" type="pres">
      <dgm:prSet presAssocID="{9D7132EB-08C9-4FBB-A61F-221BD5C3AA21}" presName="space" presStyleCnt="0"/>
      <dgm:spPr/>
    </dgm:pt>
    <dgm:pt modelId="{5A371A4D-EFBC-41E4-AEBE-35DCB537F538}" type="pres">
      <dgm:prSet presAssocID="{3AA06AFE-B265-4DFA-AE48-099B65213216}" presName="composite" presStyleCnt="0"/>
      <dgm:spPr/>
    </dgm:pt>
    <dgm:pt modelId="{905E2603-ECAF-499F-88E2-7FDDF350FCBD}" type="pres">
      <dgm:prSet presAssocID="{3AA06AFE-B265-4DFA-AE48-099B6521321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A1FD363-1351-4D9A-8758-B7DAA3324253}" type="pres">
      <dgm:prSet presAssocID="{3AA06AFE-B265-4DFA-AE48-099B6521321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D506A0A-9F94-49FB-84FB-E0046B06EB0B}" type="presOf" srcId="{4639F274-FD51-454A-88A5-3EF0CFA329C0}" destId="{BC2EE3A7-41AF-423B-9502-3FE7F7666D74}" srcOrd="0" destOrd="1" presId="urn:microsoft.com/office/officeart/2005/8/layout/hList1"/>
    <dgm:cxn modelId="{AC0E2111-A111-4D0E-807A-B7C3D8232708}" srcId="{FEB8AA39-0933-4E24-B526-22216F69F139}" destId="{5953B55D-4D35-44AA-95C3-232CE2A03DAD}" srcOrd="5" destOrd="0" parTransId="{2013DD75-9A21-4231-B027-FBB035572884}" sibTransId="{A5AE5B37-77C0-4F62-A61C-3FB7B3626F77}"/>
    <dgm:cxn modelId="{101F4F12-B0E0-4775-91B2-23F7ED29ACA0}" type="presOf" srcId="{9CF4767A-F143-42BC-A72A-CEE25D97B456}" destId="{86276924-2786-45BB-A2B4-11595987C980}" srcOrd="0" destOrd="0" presId="urn:microsoft.com/office/officeart/2005/8/layout/hList1"/>
    <dgm:cxn modelId="{05837E15-4DD0-46FA-8394-6925D78E1C38}" srcId="{FA80AC59-357D-451C-B0FB-452E63BCB098}" destId="{B64BE47B-DC8A-4DBD-86C0-B28CC9E3A542}" srcOrd="0" destOrd="0" parTransId="{A991BFF5-5E98-4385-8DCE-ABE058A12EC0}" sibTransId="{CD0E9BAB-3DDE-4E68-9254-C62BAB587DE8}"/>
    <dgm:cxn modelId="{730F9B2B-DBFE-45DF-BE3E-FC2A64C899C7}" srcId="{FEB8AA39-0933-4E24-B526-22216F69F139}" destId="{BC2474AC-F99F-41A4-BD37-1CC297F0F766}" srcOrd="1" destOrd="0" parTransId="{5C87A4D3-6650-44B9-8FC4-C61E032261BD}" sibTransId="{834617FA-6147-4EF1-9B48-54F64CC660AD}"/>
    <dgm:cxn modelId="{69BC6C2C-4D1C-4BE1-9BE7-45A9E1CEC824}" type="presOf" srcId="{3178EDC0-3C4A-490F-846C-64B37BA0D19F}" destId="{7A1FD363-1351-4D9A-8758-B7DAA3324253}" srcOrd="0" destOrd="4" presId="urn:microsoft.com/office/officeart/2005/8/layout/hList1"/>
    <dgm:cxn modelId="{12F9B434-F019-4B36-B446-B3F4EC1561A5}" type="presOf" srcId="{1851055E-E002-439A-9D53-E54E41E2EBEA}" destId="{9317A20F-AE41-4CBF-B55E-9CFE5FDFC609}" srcOrd="0" destOrd="4" presId="urn:microsoft.com/office/officeart/2005/8/layout/hList1"/>
    <dgm:cxn modelId="{26E22936-7666-48B0-8F70-5DD5FDEBBC63}" type="presOf" srcId="{8B7E958C-26DE-4D6B-BD92-8A5F2329905E}" destId="{BC2EE3A7-41AF-423B-9502-3FE7F7666D74}" srcOrd="0" destOrd="3" presId="urn:microsoft.com/office/officeart/2005/8/layout/hList1"/>
    <dgm:cxn modelId="{A377E136-B960-4803-BFAD-3C8C2450B0B6}" type="presOf" srcId="{DD6FA728-5019-4003-97F2-D1AEAA1F1880}" destId="{9317A20F-AE41-4CBF-B55E-9CFE5FDFC609}" srcOrd="0" destOrd="0" presId="urn:microsoft.com/office/officeart/2005/8/layout/hList1"/>
    <dgm:cxn modelId="{C2DD1E38-D5F5-4610-B51F-F7197F73E2D7}" type="presOf" srcId="{CB9146A9-A359-4E6F-BD90-07DD9228C307}" destId="{7A1FD363-1351-4D9A-8758-B7DAA3324253}" srcOrd="0" destOrd="3" presId="urn:microsoft.com/office/officeart/2005/8/layout/hList1"/>
    <dgm:cxn modelId="{48C3C93E-9960-4938-ADBF-0CEA4E082412}" type="presOf" srcId="{173E2BB4-5D99-460E-B132-50CA3C1B156C}" destId="{9317A20F-AE41-4CBF-B55E-9CFE5FDFC609}" srcOrd="0" destOrd="3" presId="urn:microsoft.com/office/officeart/2005/8/layout/hList1"/>
    <dgm:cxn modelId="{FF4A415D-6312-491C-852C-556D41215C37}" type="presOf" srcId="{B64BE47B-DC8A-4DBD-86C0-B28CC9E3A542}" destId="{BC2EE3A7-41AF-423B-9502-3FE7F7666D74}" srcOrd="0" destOrd="0" presId="urn:microsoft.com/office/officeart/2005/8/layout/hList1"/>
    <dgm:cxn modelId="{15107F5E-A8E2-41DB-845E-A6347708A972}" srcId="{9CF4767A-F143-42BC-A72A-CEE25D97B456}" destId="{FEB8AA39-0933-4E24-B526-22216F69F139}" srcOrd="1" destOrd="0" parTransId="{96F1BE21-6C57-4005-B1CA-B283BB6E0A90}" sibTransId="{9D7132EB-08C9-4FBB-A61F-221BD5C3AA21}"/>
    <dgm:cxn modelId="{3918B741-3BA2-4580-945A-DB69D0A61373}" type="presOf" srcId="{5953B55D-4D35-44AA-95C3-232CE2A03DAD}" destId="{9317A20F-AE41-4CBF-B55E-9CFE5FDFC609}" srcOrd="0" destOrd="5" presId="urn:microsoft.com/office/officeart/2005/8/layout/hList1"/>
    <dgm:cxn modelId="{6B83C062-5451-402B-8A56-F4249638110C}" srcId="{FA80AC59-357D-451C-B0FB-452E63BCB098}" destId="{B243E1E5-C89E-4854-8840-FE7F1E70563D}" srcOrd="2" destOrd="0" parTransId="{35F04582-ACE0-415A-A579-77AD50A135C2}" sibTransId="{76DD3D6D-0499-42C3-8635-A8CA1A0ABACE}"/>
    <dgm:cxn modelId="{2A66F564-CF82-46C5-BAF5-2031635C2196}" srcId="{3AA06AFE-B265-4DFA-AE48-099B65213216}" destId="{C79ECBA4-81AF-459A-A4C0-B220B2E8414E}" srcOrd="2" destOrd="0" parTransId="{D224E6E5-B576-4B2E-9102-B65F1A2B7CD0}" sibTransId="{50EBB906-E2CB-4866-9889-0D3FCB0F603D}"/>
    <dgm:cxn modelId="{243BDB45-E2D4-44E4-AD1D-5D7830730779}" srcId="{FA80AC59-357D-451C-B0FB-452E63BCB098}" destId="{64E6B040-8AEC-4A4E-B205-07AB6C9801A4}" srcOrd="4" destOrd="0" parTransId="{A0492747-144B-4EE1-9F87-BBEFB249E435}" sibTransId="{437C77DA-D987-456E-8002-6418E0AFC4E9}"/>
    <dgm:cxn modelId="{29A4546B-A569-4470-B334-F5CB2FEBD959}" type="presOf" srcId="{F826713B-847F-4868-ADA9-AF690C9D44E4}" destId="{7A1FD363-1351-4D9A-8758-B7DAA3324253}" srcOrd="0" destOrd="1" presId="urn:microsoft.com/office/officeart/2005/8/layout/hList1"/>
    <dgm:cxn modelId="{BFA5A06B-6794-40BA-B66C-CB5EA7BB5FA2}" srcId="{3AA06AFE-B265-4DFA-AE48-099B65213216}" destId="{21EE55E1-E685-4C0E-9DC0-48F17EE4F243}" srcOrd="5" destOrd="0" parTransId="{3AF80F09-A8FE-47A0-96AF-4682D5F0A9F9}" sibTransId="{68AEF0C9-7ADE-4B4B-BF27-C3BFFCC7A42B}"/>
    <dgm:cxn modelId="{46D85F6E-F225-41A5-83E2-90D6904FEDC8}" srcId="{FEB8AA39-0933-4E24-B526-22216F69F139}" destId="{8D6AF64D-7DE6-4090-B0A5-4F1314302647}" srcOrd="2" destOrd="0" parTransId="{0891519D-9795-4279-92FD-588516288D47}" sibTransId="{457A3CA6-176A-447F-A6A1-7BA7F38E99B8}"/>
    <dgm:cxn modelId="{FD520659-2B52-42A5-9B1E-2A200BCCC4EE}" srcId="{3AA06AFE-B265-4DFA-AE48-099B65213216}" destId="{DD5502D1-44FC-4601-9C1D-39FC40842B19}" srcOrd="0" destOrd="0" parTransId="{3283FABA-F767-46BF-AACC-FC267182895C}" sibTransId="{C3A77F76-9D0E-413D-A86F-944AFE098B27}"/>
    <dgm:cxn modelId="{F215C97D-C661-484D-BF63-CAB8CAFE8DBB}" type="presOf" srcId="{C79ECBA4-81AF-459A-A4C0-B220B2E8414E}" destId="{7A1FD363-1351-4D9A-8758-B7DAA3324253}" srcOrd="0" destOrd="2" presId="urn:microsoft.com/office/officeart/2005/8/layout/hList1"/>
    <dgm:cxn modelId="{43D5027F-0991-4668-BFB1-E972D5430C65}" srcId="{FEB8AA39-0933-4E24-B526-22216F69F139}" destId="{173E2BB4-5D99-460E-B132-50CA3C1B156C}" srcOrd="3" destOrd="0" parTransId="{D35526AB-3748-4BB2-B56E-5200EA90A842}" sibTransId="{05EC050D-0CF9-4D36-80D8-317C58197063}"/>
    <dgm:cxn modelId="{5E3EB296-5C2D-49A2-B6E1-C27996F67234}" type="presOf" srcId="{DD5502D1-44FC-4601-9C1D-39FC40842B19}" destId="{7A1FD363-1351-4D9A-8758-B7DAA3324253}" srcOrd="0" destOrd="0" presId="urn:microsoft.com/office/officeart/2005/8/layout/hList1"/>
    <dgm:cxn modelId="{8541DE99-7AB7-4456-922C-1C445A533509}" type="presOf" srcId="{FEB8AA39-0933-4E24-B526-22216F69F139}" destId="{3961613E-85B0-479F-8178-5EDA5E52EAD2}" srcOrd="0" destOrd="0" presId="urn:microsoft.com/office/officeart/2005/8/layout/hList1"/>
    <dgm:cxn modelId="{13FAF6B9-7EB2-44F8-AF5D-4D02013C896B}" srcId="{FEB8AA39-0933-4E24-B526-22216F69F139}" destId="{DD6FA728-5019-4003-97F2-D1AEAA1F1880}" srcOrd="0" destOrd="0" parTransId="{1C6633D9-B485-464C-87BE-6E8EA11DDAFB}" sibTransId="{E22612AE-F050-4B6B-ACB0-E4B32DE19EF0}"/>
    <dgm:cxn modelId="{6CCEE4C0-579E-452D-98CE-80EF3292B9D2}" srcId="{3AA06AFE-B265-4DFA-AE48-099B65213216}" destId="{F826713B-847F-4868-ADA9-AF690C9D44E4}" srcOrd="1" destOrd="0" parTransId="{8E76D5F3-F788-4E3D-ACF7-AC24C537DF9A}" sibTransId="{0F63C729-37CC-45BF-A150-4801D27FF3F2}"/>
    <dgm:cxn modelId="{8EE923C6-76C4-4E20-BF7A-7B29FEA0C37C}" srcId="{9CF4767A-F143-42BC-A72A-CEE25D97B456}" destId="{FA80AC59-357D-451C-B0FB-452E63BCB098}" srcOrd="0" destOrd="0" parTransId="{F71B902F-8DDF-4C4E-90B0-FBE124F9E7E4}" sibTransId="{89851224-9194-4981-B61C-869E1D8C04B8}"/>
    <dgm:cxn modelId="{85D61ECA-6166-483C-8922-219EE341B670}" srcId="{FA80AC59-357D-451C-B0FB-452E63BCB098}" destId="{8B7E958C-26DE-4D6B-BD92-8A5F2329905E}" srcOrd="3" destOrd="0" parTransId="{21D18260-9505-4726-9A30-E9D8A4DC8A0A}" sibTransId="{6B208B95-6D57-4D39-A37C-58B457891F24}"/>
    <dgm:cxn modelId="{BB5262CE-BEB4-4965-B919-B446F7DA6B68}" srcId="{3AA06AFE-B265-4DFA-AE48-099B65213216}" destId="{3178EDC0-3C4A-490F-846C-64B37BA0D19F}" srcOrd="4" destOrd="0" parTransId="{1A9375A0-935F-4F9D-86E4-9A25469E57CB}" sibTransId="{3F75A897-2F31-4630-8293-D3CFE0BA1263}"/>
    <dgm:cxn modelId="{427285D4-3A40-4FC9-B510-0E6771F81CCF}" type="presOf" srcId="{21EE55E1-E685-4C0E-9DC0-48F17EE4F243}" destId="{7A1FD363-1351-4D9A-8758-B7DAA3324253}" srcOrd="0" destOrd="5" presId="urn:microsoft.com/office/officeart/2005/8/layout/hList1"/>
    <dgm:cxn modelId="{6ACE5FD5-2282-457B-B887-63F1A891450F}" type="presOf" srcId="{BC2474AC-F99F-41A4-BD37-1CC297F0F766}" destId="{9317A20F-AE41-4CBF-B55E-9CFE5FDFC609}" srcOrd="0" destOrd="1" presId="urn:microsoft.com/office/officeart/2005/8/layout/hList1"/>
    <dgm:cxn modelId="{F1C9EFDA-0C98-4824-B397-13B4A667D275}" srcId="{FEB8AA39-0933-4E24-B526-22216F69F139}" destId="{1851055E-E002-439A-9D53-E54E41E2EBEA}" srcOrd="4" destOrd="0" parTransId="{DCEC67BC-D51E-48AC-A136-9FEFC820A572}" sibTransId="{3952DC65-DB01-4C26-A63D-C4308CC16685}"/>
    <dgm:cxn modelId="{CD0990DD-AB33-4D97-B20F-DCBAF2F951CD}" srcId="{9CF4767A-F143-42BC-A72A-CEE25D97B456}" destId="{3AA06AFE-B265-4DFA-AE48-099B65213216}" srcOrd="2" destOrd="0" parTransId="{7D5B2E85-4127-45E4-BDDB-7C9F104793A1}" sibTransId="{D7E72A87-7A85-4C95-8AF6-1E7737BB5270}"/>
    <dgm:cxn modelId="{DA3C92E1-23E5-4F23-996B-0ACCC64BA388}" srcId="{FA80AC59-357D-451C-B0FB-452E63BCB098}" destId="{4639F274-FD51-454A-88A5-3EF0CFA329C0}" srcOrd="1" destOrd="0" parTransId="{E3FCE3B3-ED3F-477F-8D33-DC89CAD2B059}" sibTransId="{B4BD1B61-369E-40F1-9EDF-EA836D10400E}"/>
    <dgm:cxn modelId="{C0E424EF-EA99-4697-83CE-D15538C2E3E0}" type="presOf" srcId="{FA80AC59-357D-451C-B0FB-452E63BCB098}" destId="{50504CE1-0DB6-4636-BE05-42246E5079D4}" srcOrd="0" destOrd="0" presId="urn:microsoft.com/office/officeart/2005/8/layout/hList1"/>
    <dgm:cxn modelId="{3E5418F3-1BB2-4620-84E7-5AE7C0B33C45}" type="presOf" srcId="{8D6AF64D-7DE6-4090-B0A5-4F1314302647}" destId="{9317A20F-AE41-4CBF-B55E-9CFE5FDFC609}" srcOrd="0" destOrd="2" presId="urn:microsoft.com/office/officeart/2005/8/layout/hList1"/>
    <dgm:cxn modelId="{0F7ACEF4-A69B-4A3F-9E9B-3FA613574FC7}" type="presOf" srcId="{B243E1E5-C89E-4854-8840-FE7F1E70563D}" destId="{BC2EE3A7-41AF-423B-9502-3FE7F7666D74}" srcOrd="0" destOrd="2" presId="urn:microsoft.com/office/officeart/2005/8/layout/hList1"/>
    <dgm:cxn modelId="{F1ABE3F5-C6EB-48F3-817E-22252A9F12CC}" type="presOf" srcId="{64E6B040-8AEC-4A4E-B205-07AB6C9801A4}" destId="{BC2EE3A7-41AF-423B-9502-3FE7F7666D74}" srcOrd="0" destOrd="4" presId="urn:microsoft.com/office/officeart/2005/8/layout/hList1"/>
    <dgm:cxn modelId="{AB4D72F7-73BB-4201-A85D-DC518EE0407C}" srcId="{3AA06AFE-B265-4DFA-AE48-099B65213216}" destId="{CB9146A9-A359-4E6F-BD90-07DD9228C307}" srcOrd="3" destOrd="0" parTransId="{DEE51CFA-F144-4E64-B255-6156885E9692}" sibTransId="{3B7D1A3E-B86E-4726-ACE1-7F9BE6F9BB7B}"/>
    <dgm:cxn modelId="{ECE45CFB-0BA5-4522-A178-FB1456ECF2AB}" type="presOf" srcId="{3AA06AFE-B265-4DFA-AE48-099B65213216}" destId="{905E2603-ECAF-499F-88E2-7FDDF350FCBD}" srcOrd="0" destOrd="0" presId="urn:microsoft.com/office/officeart/2005/8/layout/hList1"/>
    <dgm:cxn modelId="{9C685D5D-7C78-43A4-BECD-B49B7A9B38D6}" type="presParOf" srcId="{86276924-2786-45BB-A2B4-11595987C980}" destId="{DD60403C-AD95-464B-A230-570BB6AC3AE4}" srcOrd="0" destOrd="0" presId="urn:microsoft.com/office/officeart/2005/8/layout/hList1"/>
    <dgm:cxn modelId="{35124B46-CD11-4858-BC06-086737D55B75}" type="presParOf" srcId="{DD60403C-AD95-464B-A230-570BB6AC3AE4}" destId="{50504CE1-0DB6-4636-BE05-42246E5079D4}" srcOrd="0" destOrd="0" presId="urn:microsoft.com/office/officeart/2005/8/layout/hList1"/>
    <dgm:cxn modelId="{71A51803-E94B-46F1-8654-7DC911EC8D41}" type="presParOf" srcId="{DD60403C-AD95-464B-A230-570BB6AC3AE4}" destId="{BC2EE3A7-41AF-423B-9502-3FE7F7666D74}" srcOrd="1" destOrd="0" presId="urn:microsoft.com/office/officeart/2005/8/layout/hList1"/>
    <dgm:cxn modelId="{52427B8D-4757-4D77-9FE8-837AB76DF6A6}" type="presParOf" srcId="{86276924-2786-45BB-A2B4-11595987C980}" destId="{77450D7F-6433-44F1-BD59-614962AAC825}" srcOrd="1" destOrd="0" presId="urn:microsoft.com/office/officeart/2005/8/layout/hList1"/>
    <dgm:cxn modelId="{0F23725A-93FC-4031-8E9B-ECB39BECAF9E}" type="presParOf" srcId="{86276924-2786-45BB-A2B4-11595987C980}" destId="{7C37ECAF-76F3-4AF7-BBF2-D6FFB3A180A9}" srcOrd="2" destOrd="0" presId="urn:microsoft.com/office/officeart/2005/8/layout/hList1"/>
    <dgm:cxn modelId="{A3DE83E4-8C56-4B06-B80D-BA82EF058C08}" type="presParOf" srcId="{7C37ECAF-76F3-4AF7-BBF2-D6FFB3A180A9}" destId="{3961613E-85B0-479F-8178-5EDA5E52EAD2}" srcOrd="0" destOrd="0" presId="urn:microsoft.com/office/officeart/2005/8/layout/hList1"/>
    <dgm:cxn modelId="{AB507DC7-FDF4-4F4E-A07F-93644670D443}" type="presParOf" srcId="{7C37ECAF-76F3-4AF7-BBF2-D6FFB3A180A9}" destId="{9317A20F-AE41-4CBF-B55E-9CFE5FDFC609}" srcOrd="1" destOrd="0" presId="urn:microsoft.com/office/officeart/2005/8/layout/hList1"/>
    <dgm:cxn modelId="{992C12F7-10B6-4663-AE36-6BC810C57F0F}" type="presParOf" srcId="{86276924-2786-45BB-A2B4-11595987C980}" destId="{31DECACE-3E85-44DB-BC2D-80DF2FE4F31D}" srcOrd="3" destOrd="0" presId="urn:microsoft.com/office/officeart/2005/8/layout/hList1"/>
    <dgm:cxn modelId="{DC4513EF-C7F4-4106-AA4D-17BFA0FA041E}" type="presParOf" srcId="{86276924-2786-45BB-A2B4-11595987C980}" destId="{5A371A4D-EFBC-41E4-AEBE-35DCB537F538}" srcOrd="4" destOrd="0" presId="urn:microsoft.com/office/officeart/2005/8/layout/hList1"/>
    <dgm:cxn modelId="{DAC7C400-E22A-4E1E-9CF0-99600DCE0445}" type="presParOf" srcId="{5A371A4D-EFBC-41E4-AEBE-35DCB537F538}" destId="{905E2603-ECAF-499F-88E2-7FDDF350FCBD}" srcOrd="0" destOrd="0" presId="urn:microsoft.com/office/officeart/2005/8/layout/hList1"/>
    <dgm:cxn modelId="{5E58163E-01D6-465E-95EA-45123E4807FE}" type="presParOf" srcId="{5A371A4D-EFBC-41E4-AEBE-35DCB537F538}" destId="{7A1FD363-1351-4D9A-8758-B7DAA33242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BB5B83-2F1A-4A2D-A176-681BFFEDB3D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4267EDB-BA1C-492D-B0B2-2E78F85B561C}">
      <dgm:prSet phldrT="[Text]" custT="1"/>
      <dgm:spPr>
        <a:xfrm rot="5400000">
          <a:off x="4888494" y="-3848597"/>
          <a:ext cx="964458" cy="8664152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2809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2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r"/>
              <a:ea typeface="+mn-ea"/>
              <a:cs typeface="+mn-cs"/>
            </a:rPr>
            <a:t>Use laboratory-based testing</a:t>
          </a:r>
        </a:p>
      </dgm:t>
    </dgm:pt>
    <dgm:pt modelId="{64DA59C9-AF9F-4920-BDD9-A0FE899D8F77}" type="parTrans" cxnId="{4A7945CD-F240-4063-942B-1FE5443A47A0}">
      <dgm:prSet/>
      <dgm:spPr/>
      <dgm:t>
        <a:bodyPr/>
        <a:lstStyle/>
        <a:p>
          <a:endParaRPr lang="en-GB"/>
        </a:p>
      </dgm:t>
    </dgm:pt>
    <dgm:pt modelId="{6D771441-6402-4218-8732-A56B606022A7}" type="sibTrans" cxnId="{4A7945CD-F240-4063-942B-1FE5443A47A0}">
      <dgm:prSet/>
      <dgm:spPr/>
      <dgm:t>
        <a:bodyPr/>
        <a:lstStyle/>
        <a:p>
          <a:endParaRPr lang="en-GB"/>
        </a:p>
      </dgm:t>
    </dgm:pt>
    <dgm:pt modelId="{3F6CBB2C-6AEE-4977-92F4-A629E477ACA8}">
      <dgm:prSet phldrT="[Text]" custT="1"/>
      <dgm:spPr>
        <a:xfrm rot="5400000">
          <a:off x="-222567" y="223816"/>
          <a:ext cx="1483782" cy="1038647"/>
        </a:xfrm>
        <a:prstGeom prst="chevron">
          <a:avLst/>
        </a:prstGeom>
        <a:solidFill>
          <a:srgbClr val="22809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2809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400" dirty="0">
              <a:solidFill>
                <a:srgbClr val="FFFFFF"/>
              </a:solidFill>
              <a:latin typeface="Inter"/>
              <a:ea typeface="+mn-ea"/>
              <a:cs typeface="+mn-cs"/>
            </a:rPr>
            <a:t>1</a:t>
          </a:r>
          <a:r>
            <a:rPr lang="en-GB" sz="2400" baseline="30000" dirty="0">
              <a:solidFill>
                <a:srgbClr val="FFFFFF"/>
              </a:solidFill>
              <a:latin typeface="Inter"/>
              <a:ea typeface="+mn-ea"/>
              <a:cs typeface="+mn-cs"/>
            </a:rPr>
            <a:t>st</a:t>
          </a:r>
          <a:r>
            <a:rPr lang="en-GB" sz="2400" dirty="0">
              <a:solidFill>
                <a:srgbClr val="FFFFFF"/>
              </a:solidFill>
              <a:latin typeface="Inter"/>
              <a:ea typeface="+mn-ea"/>
              <a:cs typeface="+mn-cs"/>
            </a:rPr>
            <a:t> choice</a:t>
          </a:r>
        </a:p>
      </dgm:t>
    </dgm:pt>
    <dgm:pt modelId="{2B30B458-DEDB-405C-A00F-9B1288F6FA68}" type="sibTrans" cxnId="{B2CDF1E4-A678-40EF-8DC5-B478D3C5EBB9}">
      <dgm:prSet/>
      <dgm:spPr/>
      <dgm:t>
        <a:bodyPr/>
        <a:lstStyle/>
        <a:p>
          <a:endParaRPr lang="en-GB"/>
        </a:p>
      </dgm:t>
    </dgm:pt>
    <dgm:pt modelId="{B3D0AEC2-CB4F-4FAB-AB8A-7EF26E0F5645}" type="parTrans" cxnId="{B2CDF1E4-A678-40EF-8DC5-B478D3C5EBB9}">
      <dgm:prSet/>
      <dgm:spPr/>
      <dgm:t>
        <a:bodyPr/>
        <a:lstStyle/>
        <a:p>
          <a:endParaRPr lang="en-GB"/>
        </a:p>
      </dgm:t>
    </dgm:pt>
    <dgm:pt modelId="{306F9867-06D1-4876-B019-E7396F31F056}" type="pres">
      <dgm:prSet presAssocID="{9CBB5B83-2F1A-4A2D-A176-681BFFEDB3D7}" presName="linearFlow" presStyleCnt="0">
        <dgm:presLayoutVars>
          <dgm:dir/>
          <dgm:animLvl val="lvl"/>
          <dgm:resizeHandles val="exact"/>
        </dgm:presLayoutVars>
      </dgm:prSet>
      <dgm:spPr/>
    </dgm:pt>
    <dgm:pt modelId="{9357F251-B544-45DE-B586-0439E63DA850}" type="pres">
      <dgm:prSet presAssocID="{3F6CBB2C-6AEE-4977-92F4-A629E477ACA8}" presName="composite" presStyleCnt="0"/>
      <dgm:spPr/>
    </dgm:pt>
    <dgm:pt modelId="{BD72BFAF-9C68-460E-8CE1-56480E89096B}" type="pres">
      <dgm:prSet presAssocID="{3F6CBB2C-6AEE-4977-92F4-A629E477ACA8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000EF97D-0617-454C-ACAA-997C2E85FD74}" type="pres">
      <dgm:prSet presAssocID="{3F6CBB2C-6AEE-4977-92F4-A629E477ACA8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A7EC8C62-B8E3-410B-B2AA-2F78AFC21499}" type="presOf" srcId="{3F6CBB2C-6AEE-4977-92F4-A629E477ACA8}" destId="{BD72BFAF-9C68-460E-8CE1-56480E89096B}" srcOrd="0" destOrd="0" presId="urn:microsoft.com/office/officeart/2005/8/layout/chevron2"/>
    <dgm:cxn modelId="{CD8AC48E-2BFA-435A-9AC1-760837879328}" type="presOf" srcId="{9CBB5B83-2F1A-4A2D-A176-681BFFEDB3D7}" destId="{306F9867-06D1-4876-B019-E7396F31F056}" srcOrd="0" destOrd="0" presId="urn:microsoft.com/office/officeart/2005/8/layout/chevron2"/>
    <dgm:cxn modelId="{4A7945CD-F240-4063-942B-1FE5443A47A0}" srcId="{3F6CBB2C-6AEE-4977-92F4-A629E477ACA8}" destId="{04267EDB-BA1C-492D-B0B2-2E78F85B561C}" srcOrd="0" destOrd="0" parTransId="{64DA59C9-AF9F-4920-BDD9-A0FE899D8F77}" sibTransId="{6D771441-6402-4218-8732-A56B606022A7}"/>
    <dgm:cxn modelId="{B2CDF1E4-A678-40EF-8DC5-B478D3C5EBB9}" srcId="{9CBB5B83-2F1A-4A2D-A176-681BFFEDB3D7}" destId="{3F6CBB2C-6AEE-4977-92F4-A629E477ACA8}" srcOrd="0" destOrd="0" parTransId="{B3D0AEC2-CB4F-4FAB-AB8A-7EF26E0F5645}" sibTransId="{2B30B458-DEDB-405C-A00F-9B1288F6FA68}"/>
    <dgm:cxn modelId="{3ED0EDEA-2ABA-4A64-9CE1-8A39078B09C9}" type="presOf" srcId="{04267EDB-BA1C-492D-B0B2-2E78F85B561C}" destId="{000EF97D-0617-454C-ACAA-997C2E85FD74}" srcOrd="0" destOrd="0" presId="urn:microsoft.com/office/officeart/2005/8/layout/chevron2"/>
    <dgm:cxn modelId="{E108A778-8A69-4D3A-A00A-5EE876C1267C}" type="presParOf" srcId="{306F9867-06D1-4876-B019-E7396F31F056}" destId="{9357F251-B544-45DE-B586-0439E63DA850}" srcOrd="0" destOrd="0" presId="urn:microsoft.com/office/officeart/2005/8/layout/chevron2"/>
    <dgm:cxn modelId="{C5031897-BEEF-4A4C-A120-A8AEB5CC947A}" type="presParOf" srcId="{9357F251-B544-45DE-B586-0439E63DA850}" destId="{BD72BFAF-9C68-460E-8CE1-56480E89096B}" srcOrd="0" destOrd="0" presId="urn:microsoft.com/office/officeart/2005/8/layout/chevron2"/>
    <dgm:cxn modelId="{049659DE-35F4-4E42-8E4E-C70BEC378106}" type="presParOf" srcId="{9357F251-B544-45DE-B586-0439E63DA850}" destId="{000EF97D-0617-454C-ACAA-997C2E85FD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04CE1-0DB6-4636-BE05-42246E5079D4}">
      <dsp:nvSpPr>
        <dsp:cNvPr id="0" name=""/>
        <dsp:cNvSpPr/>
      </dsp:nvSpPr>
      <dsp:spPr>
        <a:xfrm>
          <a:off x="3409" y="39741"/>
          <a:ext cx="3324260" cy="1094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Inter SemiBold" panose="02000503000000020004" pitchFamily="2" charset="0"/>
              <a:ea typeface="Inter SemiBold" panose="02000503000000020004" pitchFamily="2" charset="0"/>
            </a:rPr>
            <a:t>Laboratory testing</a:t>
          </a:r>
        </a:p>
      </dsp:txBody>
      <dsp:txXfrm>
        <a:off x="3409" y="39741"/>
        <a:ext cx="3324260" cy="1094400"/>
      </dsp:txXfrm>
    </dsp:sp>
    <dsp:sp modelId="{BC2EE3A7-41AF-423B-9502-3FE7F7666D74}">
      <dsp:nvSpPr>
        <dsp:cNvPr id="0" name=""/>
        <dsp:cNvSpPr/>
      </dsp:nvSpPr>
      <dsp:spPr>
        <a:xfrm>
          <a:off x="3409" y="1134141"/>
          <a:ext cx="3324260" cy="322709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700" kern="1200" dirty="0"/>
            <a:t>Usually requires a blood test</a:t>
          </a:r>
        </a:p>
        <a:p>
          <a:pPr marL="171450" lvl="1" indent="-171450" algn="l" defTabSz="75565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700" kern="1200" dirty="0"/>
            <a:t>Potentially a wide range of alleles can be detected</a:t>
          </a:r>
        </a:p>
        <a:p>
          <a:pPr marL="171450" lvl="1" indent="-171450" algn="l" defTabSz="75565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700" kern="1200" dirty="0"/>
            <a:t>Sample must be transported to laboratory, longer turnaround time</a:t>
          </a:r>
        </a:p>
        <a:p>
          <a:pPr marL="171450" lvl="1" indent="-171450" algn="l" defTabSz="75565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700" kern="1200" dirty="0"/>
            <a:t>£44–£139 per test</a:t>
          </a:r>
        </a:p>
        <a:p>
          <a:pPr marL="171450" lvl="1" indent="-171450" algn="l" defTabSz="75565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700" kern="1200" dirty="0"/>
            <a:t>Assume gold standard accuracy</a:t>
          </a:r>
        </a:p>
      </dsp:txBody>
      <dsp:txXfrm>
        <a:off x="3409" y="1134141"/>
        <a:ext cx="3324260" cy="3227090"/>
      </dsp:txXfrm>
    </dsp:sp>
    <dsp:sp modelId="{3961613E-85B0-479F-8178-5EDA5E52EAD2}">
      <dsp:nvSpPr>
        <dsp:cNvPr id="0" name=""/>
        <dsp:cNvSpPr/>
      </dsp:nvSpPr>
      <dsp:spPr>
        <a:xfrm>
          <a:off x="3793067" y="39741"/>
          <a:ext cx="3324260" cy="1094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Inter SemiBold" panose="02000503000000020004" pitchFamily="2" charset="0"/>
              <a:ea typeface="Inter SemiBold" panose="02000503000000020004" pitchFamily="2" charset="0"/>
            </a:rPr>
            <a:t>Genedrive test</a:t>
          </a:r>
        </a:p>
      </dsp:txBody>
      <dsp:txXfrm>
        <a:off x="3793067" y="39741"/>
        <a:ext cx="3324260" cy="1094400"/>
      </dsp:txXfrm>
    </dsp:sp>
    <dsp:sp modelId="{9317A20F-AE41-4CBF-B55E-9CFE5FDFC609}">
      <dsp:nvSpPr>
        <dsp:cNvPr id="0" name=""/>
        <dsp:cNvSpPr/>
      </dsp:nvSpPr>
      <dsp:spPr>
        <a:xfrm>
          <a:off x="3793067" y="1134141"/>
          <a:ext cx="3324260" cy="322709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700" kern="1200" dirty="0"/>
            <a:t>Uses a cheek swab</a:t>
          </a:r>
        </a:p>
        <a:p>
          <a:pPr marL="171450" lvl="1" indent="-171450" algn="l" defTabSz="75565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700" kern="1200" dirty="0"/>
            <a:t>Displays diplotype and metaboliser status</a:t>
          </a:r>
        </a:p>
        <a:p>
          <a:pPr marL="171450" lvl="1" indent="-171450" algn="l" defTabSz="75565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700" kern="1200" dirty="0"/>
            <a:t>Point of care, 1 hour to run</a:t>
          </a:r>
        </a:p>
        <a:p>
          <a:pPr marL="171450" lvl="1" indent="-171450" algn="l" defTabSz="75565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700" kern="1200" dirty="0"/>
            <a:t>Store at room temperature</a:t>
          </a:r>
        </a:p>
        <a:p>
          <a:pPr marL="171450" lvl="1" indent="-171450" algn="l" defTabSz="75565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700" kern="1200" dirty="0"/>
            <a:t>£100 per test plus VAT</a:t>
          </a:r>
        </a:p>
        <a:p>
          <a:pPr marL="171450" lvl="1" indent="-171450" algn="l" defTabSz="75565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700" kern="1200" dirty="0"/>
            <a:t>Sensitivity 100% (95%CI 96% to 100%), Specificity 100% (98% to 100%)</a:t>
          </a:r>
        </a:p>
      </dsp:txBody>
      <dsp:txXfrm>
        <a:off x="3793067" y="1134141"/>
        <a:ext cx="3324260" cy="3227090"/>
      </dsp:txXfrm>
    </dsp:sp>
    <dsp:sp modelId="{905E2603-ECAF-499F-88E2-7FDDF350FCBD}">
      <dsp:nvSpPr>
        <dsp:cNvPr id="0" name=""/>
        <dsp:cNvSpPr/>
      </dsp:nvSpPr>
      <dsp:spPr>
        <a:xfrm>
          <a:off x="7582724" y="39741"/>
          <a:ext cx="3324260" cy="1094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Inter SemiBold" panose="02000503000000020004" pitchFamily="2" charset="0"/>
              <a:ea typeface="Inter SemiBold" panose="02000503000000020004" pitchFamily="2" charset="0"/>
            </a:rPr>
            <a:t>Genomadix test</a:t>
          </a:r>
        </a:p>
      </dsp:txBody>
      <dsp:txXfrm>
        <a:off x="7582724" y="39741"/>
        <a:ext cx="3324260" cy="1094400"/>
      </dsp:txXfrm>
    </dsp:sp>
    <dsp:sp modelId="{7A1FD363-1351-4D9A-8758-B7DAA3324253}">
      <dsp:nvSpPr>
        <dsp:cNvPr id="0" name=""/>
        <dsp:cNvSpPr/>
      </dsp:nvSpPr>
      <dsp:spPr>
        <a:xfrm>
          <a:off x="7582724" y="1134141"/>
          <a:ext cx="3324260" cy="322709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700" kern="1200" dirty="0"/>
            <a:t>Uses a cheek swab</a:t>
          </a:r>
        </a:p>
        <a:p>
          <a:pPr marL="171450" lvl="1" indent="-171450" algn="l" defTabSz="75565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700" kern="1200" dirty="0"/>
            <a:t>Displays diplotype</a:t>
          </a:r>
        </a:p>
        <a:p>
          <a:pPr marL="171450" lvl="1" indent="-171450" algn="l" defTabSz="75565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700" kern="1200" dirty="0"/>
            <a:t>Point of care, 1 hour to run</a:t>
          </a:r>
        </a:p>
        <a:p>
          <a:pPr marL="171450" lvl="1" indent="-171450" algn="l" defTabSz="75565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700" kern="1200" dirty="0"/>
            <a:t>Store in a freezer</a:t>
          </a:r>
        </a:p>
        <a:p>
          <a:pPr marL="171450" lvl="1" indent="-171450" algn="l" defTabSz="75565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700" kern="1200" dirty="0"/>
            <a:t>£125 per test plus VAT</a:t>
          </a:r>
        </a:p>
        <a:p>
          <a:pPr marL="171450" lvl="1" indent="-171450" algn="l" defTabSz="75565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700" kern="1200" dirty="0"/>
            <a:t>Sensitivity 100% (95%CI 94% to 100%), Specificity 100% (99% to 100%)</a:t>
          </a:r>
        </a:p>
      </dsp:txBody>
      <dsp:txXfrm>
        <a:off x="7582724" y="1134141"/>
        <a:ext cx="3324260" cy="3227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2BFAF-9C68-460E-8CE1-56480E89096B}">
      <dsp:nvSpPr>
        <dsp:cNvPr id="0" name=""/>
        <dsp:cNvSpPr/>
      </dsp:nvSpPr>
      <dsp:spPr>
        <a:xfrm rot="5400000">
          <a:off x="-278053" y="279866"/>
          <a:ext cx="1853689" cy="1297582"/>
        </a:xfrm>
        <a:prstGeom prst="chevron">
          <a:avLst/>
        </a:prstGeom>
        <a:solidFill>
          <a:srgbClr val="22809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2809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FFFFFF"/>
              </a:solidFill>
              <a:latin typeface="Inter"/>
              <a:ea typeface="+mn-ea"/>
              <a:cs typeface="+mn-cs"/>
            </a:rPr>
            <a:t>1</a:t>
          </a:r>
          <a:r>
            <a:rPr lang="en-GB" sz="2400" kern="1200" baseline="30000" dirty="0">
              <a:solidFill>
                <a:srgbClr val="FFFFFF"/>
              </a:solidFill>
              <a:latin typeface="Inter"/>
              <a:ea typeface="+mn-ea"/>
              <a:cs typeface="+mn-cs"/>
            </a:rPr>
            <a:t>st</a:t>
          </a:r>
          <a:r>
            <a:rPr lang="en-GB" sz="2400" kern="1200" dirty="0">
              <a:solidFill>
                <a:srgbClr val="FFFFFF"/>
              </a:solidFill>
              <a:latin typeface="Inter"/>
              <a:ea typeface="+mn-ea"/>
              <a:cs typeface="+mn-cs"/>
            </a:rPr>
            <a:t> choice</a:t>
          </a:r>
        </a:p>
      </dsp:txBody>
      <dsp:txXfrm rot="-5400000">
        <a:off x="1" y="650603"/>
        <a:ext cx="1297582" cy="556107"/>
      </dsp:txXfrm>
    </dsp:sp>
    <dsp:sp modelId="{000EF97D-0617-454C-ACAA-997C2E85FD74}">
      <dsp:nvSpPr>
        <dsp:cNvPr id="0" name=""/>
        <dsp:cNvSpPr/>
      </dsp:nvSpPr>
      <dsp:spPr>
        <a:xfrm rot="5400000">
          <a:off x="5135151" y="-3835756"/>
          <a:ext cx="1205531" cy="8880670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2809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r"/>
              <a:ea typeface="+mn-ea"/>
              <a:cs typeface="+mn-cs"/>
            </a:rPr>
            <a:t>Use laboratory-based testing</a:t>
          </a:r>
        </a:p>
      </dsp:txBody>
      <dsp:txXfrm rot="-5400000">
        <a:off x="1297582" y="60662"/>
        <a:ext cx="8821821" cy="1087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BAD35D-BA47-446B-9F63-4454930463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CF5E1-8AEF-EBD1-B69F-EE11810D0B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BA7F9-8E37-49D2-9788-71CD4AB9CAA4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CF6D5-36EC-E481-0D37-C757AF6486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DC344-15F8-E3D9-CD1F-693387E19B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15030-7D8B-4775-AFE5-FC2102F47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02007-9D48-4CE3-B3F5-641BCCCE2E55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5960C-9F25-485F-8D6D-F39B66E1A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50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mkb.org/implementation-guides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Mavacamten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5960C-9F25-485F-8D6D-F39B66E1ABC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715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5960C-9F25-485F-8D6D-F39B66E1ABC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674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>
                <a:hlinkClick r:id="rId3"/>
              </a:rPr>
              <a:t>Implementation</a:t>
            </a:r>
            <a:r>
              <a:rPr lang="fr-FR" dirty="0">
                <a:hlinkClick r:id="rId3"/>
              </a:rPr>
              <a:t> Guides - </a:t>
            </a:r>
            <a:r>
              <a:rPr lang="fr-FR" dirty="0" err="1">
                <a:hlinkClick r:id="rId3"/>
              </a:rPr>
              <a:t>Ignite</a:t>
            </a:r>
            <a:r>
              <a:rPr lang="fr-FR" dirty="0">
                <a:hlinkClick r:id="rId3"/>
              </a:rPr>
              <a:t> II (gmkb.org)</a:t>
            </a:r>
            <a:r>
              <a:rPr lang="fr-FR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5960C-9F25-485F-8D6D-F39B66E1ABC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452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5960C-9F25-485F-8D6D-F39B66E1ABC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53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Capacity </a:t>
            </a:r>
          </a:p>
          <a:p>
            <a:r>
              <a:rPr lang="en-GB" dirty="0"/>
              <a:t>Where does your recommendations fit in which other NICE guidelines/product licensing? </a:t>
            </a:r>
          </a:p>
          <a:p>
            <a:endParaRPr lang="en-GB" dirty="0"/>
          </a:p>
          <a:p>
            <a:r>
              <a:rPr lang="en-GB" dirty="0"/>
              <a:t>Other drugs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Proton pump inhibitors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Selective serotonin reuptake inhibitors (SSRIs)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Tricyclic antidepressants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Voriconazole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EE36D-28D2-4E1F-97BC-6DC991AF674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7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5960C-9F25-485F-8D6D-F39B66E1ABC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704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1.Girdwood SCT,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Rossow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KM, Driest SLV, Ramsey LB. Perspectives from the Society for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Pediatric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Research: pharmacogenetics for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pediatricians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  <a:r>
              <a:rPr lang="en-GB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Pediatric</a:t>
            </a:r>
            <a:r>
              <a:rPr lang="en-GB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Research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2022;91(3): 529–538. https://doi.org/10.1038/s41390-021-01499-2.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5960C-9F25-485F-8D6D-F39B66E1ABC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342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SNOMED CODES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clinicians may use different resources and come up with a different answer but correct based on the chosen guideline – need for consensus.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PIL – Sas/ East Asian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 presents to stroke unit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HCP requests pharmacogenetic test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sent to GLH vs POCT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 back to HCP (5 to 10 days) vs 1 hour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decision tools – but if laboratory, who does the interpretation?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 to be shared with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Cardiologist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Psychiatrist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 shares their result to other family members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EE36D-28D2-4E1F-97BC-6DC991AF674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967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56324-732B-4285-AC78-7EB2F36D8E9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731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198C4-73C3-4081-8C69-973EC45B68B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90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Based on CPIC guidelines</a:t>
            </a:r>
          </a:p>
          <a:p>
            <a:r>
              <a:rPr lang="en-GB" dirty="0"/>
              <a:t>No UK guidelines as yet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198C4-73C3-4081-8C69-973EC45B68B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002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5960C-9F25-485F-8D6D-F39B66E1AB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138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5960C-9F25-485F-8D6D-F39B66E1ABC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060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 mins and 10 mins for questions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5960C-9F25-485F-8D6D-F39B66E1AB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0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5960C-9F25-485F-8D6D-F39B66E1AB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917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5960C-9F25-485F-8D6D-F39B66E1ABC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717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Emma to discuss more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5960C-9F25-485F-8D6D-F39B66E1AB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282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1.McDermott JH, Leach M, Sen D, Smith CJ, Newman WG, Bath PM. The role of CYP2C19 genotyping to guide antiplatelet therapy following ischemic stroke or transient ischemic attack. </a:t>
            </a:r>
            <a:r>
              <a:rPr lang="en-GB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Expert Review of Clinical Pharmacology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2022;15(7): 811–825. https://doi.org/10.1080/17512433.2022.2108401.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5960C-9F25-485F-8D6D-F39B66E1ABC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092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5960C-9F25-485F-8D6D-F39B66E1ABC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8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5960C-9F25-485F-8D6D-F39B66E1ABC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49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BCAF-A3B7-44A4-BE77-BFDFC0D2D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331" y="1751070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58C32-0844-419D-82D3-5C7682396E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0331" y="4230745"/>
            <a:ext cx="9144000" cy="103036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</a:t>
            </a:r>
            <a:endParaRPr lang="en-GB" dirty="0"/>
          </a:p>
        </p:txBody>
      </p:sp>
      <p:pic>
        <p:nvPicPr>
          <p:cNvPr id="6" name="Picture 5" descr="A black background with a blue square&#10;&#10;Description automatically generated">
            <a:extLst>
              <a:ext uri="{FF2B5EF4-FFF2-40B4-BE49-F238E27FC236}">
                <a16:creationId xmlns:a16="http://schemas.microsoft.com/office/drawing/2014/main" id="{F5DBC807-805D-E7EE-033D-0A1C76210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485" y="131711"/>
            <a:ext cx="3441515" cy="1177254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6A15B092-C4D0-3FAE-2D26-33CFC42AE0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1816F-83A8-C403-410B-2D3D41927130}"/>
              </a:ext>
            </a:extLst>
          </p:cNvPr>
          <p:cNvGrpSpPr/>
          <p:nvPr userDrawn="1"/>
        </p:nvGrpSpPr>
        <p:grpSpPr>
          <a:xfrm>
            <a:off x="172060" y="140229"/>
            <a:ext cx="2498949" cy="1030357"/>
            <a:chOff x="7390620" y="3025371"/>
            <a:chExt cx="2153167" cy="7715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BA4071-D387-6273-9F53-2F76291E91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810362" y="3025372"/>
              <a:ext cx="733425" cy="752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129F31-61F6-0680-A455-73B1A6DC40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390620" y="3044423"/>
              <a:ext cx="792079" cy="7524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8B95DC-F041-D00F-0379-14C7485B8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07529" y="3025371"/>
              <a:ext cx="554950" cy="75247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897D7D-BA05-4FBD-E006-4583A35D71B6}"/>
              </a:ext>
            </a:extLst>
          </p:cNvPr>
          <p:cNvGrpSpPr/>
          <p:nvPr userDrawn="1"/>
        </p:nvGrpSpPr>
        <p:grpSpPr>
          <a:xfrm rot="16200000">
            <a:off x="5593544" y="259541"/>
            <a:ext cx="1004914" cy="12192001"/>
            <a:chOff x="0" y="175632"/>
            <a:chExt cx="658235" cy="6682368"/>
          </a:xfrm>
        </p:grpSpPr>
        <p:pic>
          <p:nvPicPr>
            <p:cNvPr id="16" name="Picture 15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B5C191B0-B829-AABA-8027-0776591D73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6036" r="87272"/>
            <a:stretch/>
          </p:blipFill>
          <p:spPr>
            <a:xfrm>
              <a:off x="0" y="175632"/>
              <a:ext cx="658235" cy="2733823"/>
            </a:xfrm>
            <a:prstGeom prst="rect">
              <a:avLst/>
            </a:prstGeom>
          </p:spPr>
        </p:pic>
        <p:pic>
          <p:nvPicPr>
            <p:cNvPr id="17" name="Picture 16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CF5E272B-9E73-8B08-80EC-D29740B3B77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9" r="87272"/>
            <a:stretch/>
          </p:blipFill>
          <p:spPr>
            <a:xfrm>
              <a:off x="0" y="2643186"/>
              <a:ext cx="658235" cy="2425355"/>
            </a:xfrm>
            <a:prstGeom prst="rect">
              <a:avLst/>
            </a:prstGeom>
          </p:spPr>
        </p:pic>
        <p:pic>
          <p:nvPicPr>
            <p:cNvPr id="18" name="Picture 17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89E51B47-F5A7-F706-BE45-88ACD0B9CB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8" r="87272" b="12685"/>
            <a:stretch/>
          </p:blipFill>
          <p:spPr>
            <a:xfrm>
              <a:off x="0" y="4801693"/>
              <a:ext cx="658235" cy="2056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756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11039A-CBE3-44C9-8052-90613E4D5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828800"/>
            <a:ext cx="10515600" cy="43752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5B9A03-DF44-0807-59A6-F85DE59398B7}"/>
              </a:ext>
            </a:extLst>
          </p:cNvPr>
          <p:cNvGrpSpPr/>
          <p:nvPr userDrawn="1"/>
        </p:nvGrpSpPr>
        <p:grpSpPr>
          <a:xfrm>
            <a:off x="-1810" y="1"/>
            <a:ext cx="658235" cy="6858000"/>
            <a:chOff x="0" y="368938"/>
            <a:chExt cx="658235" cy="6489062"/>
          </a:xfrm>
        </p:grpSpPr>
        <p:pic>
          <p:nvPicPr>
            <p:cNvPr id="7" name="Picture 6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40C56AD4-3AF3-EB47-765D-1096BDB0889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2681" r="87272"/>
            <a:stretch/>
          </p:blipFill>
          <p:spPr>
            <a:xfrm>
              <a:off x="0" y="368938"/>
              <a:ext cx="658235" cy="2540517"/>
            </a:xfrm>
            <a:prstGeom prst="rect">
              <a:avLst/>
            </a:prstGeom>
          </p:spPr>
        </p:pic>
        <p:pic>
          <p:nvPicPr>
            <p:cNvPr id="9" name="Picture 8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2D5DD2B0-591D-0643-8B8F-167FEE55B6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9" r="87272"/>
            <a:stretch/>
          </p:blipFill>
          <p:spPr>
            <a:xfrm>
              <a:off x="0" y="2643186"/>
              <a:ext cx="658235" cy="2425355"/>
            </a:xfrm>
            <a:prstGeom prst="rect">
              <a:avLst/>
            </a:prstGeom>
          </p:spPr>
        </p:pic>
        <p:pic>
          <p:nvPicPr>
            <p:cNvPr id="11" name="Picture 10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EC929D2B-D7F5-70D0-1194-DB7D62015F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8" r="87272" b="12685"/>
            <a:stretch/>
          </p:blipFill>
          <p:spPr>
            <a:xfrm>
              <a:off x="0" y="4801693"/>
              <a:ext cx="658235" cy="2056307"/>
            </a:xfrm>
            <a:prstGeom prst="rect">
              <a:avLst/>
            </a:prstGeom>
          </p:spPr>
        </p:pic>
      </p:grpSp>
      <p:pic>
        <p:nvPicPr>
          <p:cNvPr id="5" name="Picture 4" descr="A black background with a blue square&#10;&#10;Description automatically generated">
            <a:extLst>
              <a:ext uri="{FF2B5EF4-FFF2-40B4-BE49-F238E27FC236}">
                <a16:creationId xmlns:a16="http://schemas.microsoft.com/office/drawing/2014/main" id="{98223526-7207-DC5E-EA55-AD258D9A9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7" y="6252314"/>
            <a:ext cx="1911778" cy="65397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054A11D-FEDA-19C4-3B52-44B79864E89C}"/>
              </a:ext>
            </a:extLst>
          </p:cNvPr>
          <p:cNvGrpSpPr/>
          <p:nvPr userDrawn="1"/>
        </p:nvGrpSpPr>
        <p:grpSpPr>
          <a:xfrm>
            <a:off x="10618013" y="6238773"/>
            <a:ext cx="1476654" cy="548372"/>
            <a:chOff x="7390620" y="3025371"/>
            <a:chExt cx="2153167" cy="77152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807B128-6268-D707-9385-C5B33C632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810362" y="3025372"/>
              <a:ext cx="733425" cy="75247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1A24DE7-2B9A-67E5-86AE-6AA5D431D4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390620" y="3044423"/>
              <a:ext cx="792079" cy="75247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959E3BF-5B47-BD84-C18F-F21A6D1EA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207529" y="3025371"/>
              <a:ext cx="554950" cy="752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035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832569-5FAD-9DA2-C3E8-DC9AB535E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42E1E8-AFE0-D583-C51A-4F962512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9" name="Picture 18" descr="A black background with a blue square&#10;&#10;Description automatically generated">
            <a:extLst>
              <a:ext uri="{FF2B5EF4-FFF2-40B4-BE49-F238E27FC236}">
                <a16:creationId xmlns:a16="http://schemas.microsoft.com/office/drawing/2014/main" id="{5CBCACD3-15EF-B87D-3B84-38D3F22DF7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7" y="6252314"/>
            <a:ext cx="1911778" cy="65397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97B7113-A311-4998-4867-4844012A7A29}"/>
              </a:ext>
            </a:extLst>
          </p:cNvPr>
          <p:cNvGrpSpPr/>
          <p:nvPr userDrawn="1"/>
        </p:nvGrpSpPr>
        <p:grpSpPr>
          <a:xfrm>
            <a:off x="10618013" y="6238773"/>
            <a:ext cx="1476654" cy="548372"/>
            <a:chOff x="7390620" y="3025371"/>
            <a:chExt cx="2153167" cy="77152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B4BC3C6-B492-D66E-F74E-D8A6F66792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810362" y="3025372"/>
              <a:ext cx="733425" cy="7524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8694CB1-9964-6EE9-3676-77D134678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390620" y="3044423"/>
              <a:ext cx="792079" cy="7524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8F1EA3F-472E-4C41-538E-A55A3DB1D4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07529" y="3025371"/>
              <a:ext cx="554950" cy="75247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1B24483-5AF4-96F6-34F2-DDD846DF9D02}"/>
              </a:ext>
            </a:extLst>
          </p:cNvPr>
          <p:cNvGrpSpPr/>
          <p:nvPr userDrawn="1"/>
        </p:nvGrpSpPr>
        <p:grpSpPr>
          <a:xfrm>
            <a:off x="-1810" y="1"/>
            <a:ext cx="658235" cy="6858000"/>
            <a:chOff x="0" y="368938"/>
            <a:chExt cx="658235" cy="6489062"/>
          </a:xfrm>
        </p:grpSpPr>
        <p:pic>
          <p:nvPicPr>
            <p:cNvPr id="25" name="Picture 24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87D7C288-2783-A04A-36B9-0F4278AC35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2681" r="87272"/>
            <a:stretch/>
          </p:blipFill>
          <p:spPr>
            <a:xfrm>
              <a:off x="0" y="368938"/>
              <a:ext cx="658235" cy="2540517"/>
            </a:xfrm>
            <a:prstGeom prst="rect">
              <a:avLst/>
            </a:prstGeom>
          </p:spPr>
        </p:pic>
        <p:pic>
          <p:nvPicPr>
            <p:cNvPr id="26" name="Picture 25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37E69E3B-C1E5-E677-E5BF-4C43585411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9" r="87272"/>
            <a:stretch/>
          </p:blipFill>
          <p:spPr>
            <a:xfrm>
              <a:off x="0" y="2643186"/>
              <a:ext cx="658235" cy="2425355"/>
            </a:xfrm>
            <a:prstGeom prst="rect">
              <a:avLst/>
            </a:prstGeom>
          </p:spPr>
        </p:pic>
        <p:pic>
          <p:nvPicPr>
            <p:cNvPr id="27" name="Picture 26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7C6C5C23-AA8A-D30C-E0B9-1C9D21A64A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8" r="87272" b="12685"/>
            <a:stretch/>
          </p:blipFill>
          <p:spPr>
            <a:xfrm>
              <a:off x="0" y="4801693"/>
              <a:ext cx="658235" cy="2056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077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832569-5FAD-9DA2-C3E8-DC9AB535E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388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8" name="Picture 17" descr="A black background with a blue square&#10;&#10;Description automatically generated">
            <a:extLst>
              <a:ext uri="{FF2B5EF4-FFF2-40B4-BE49-F238E27FC236}">
                <a16:creationId xmlns:a16="http://schemas.microsoft.com/office/drawing/2014/main" id="{F9FD0FA3-7DCD-62B9-F7AC-C9AFB8170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7" y="6252314"/>
            <a:ext cx="1911778" cy="65397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1F3A2AE-D96F-EF60-415F-8D28697CD31C}"/>
              </a:ext>
            </a:extLst>
          </p:cNvPr>
          <p:cNvGrpSpPr/>
          <p:nvPr userDrawn="1"/>
        </p:nvGrpSpPr>
        <p:grpSpPr>
          <a:xfrm>
            <a:off x="10618013" y="6238773"/>
            <a:ext cx="1476654" cy="548372"/>
            <a:chOff x="7390620" y="3025371"/>
            <a:chExt cx="2153167" cy="77152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1CD6CEF-A344-D28F-AEC5-1E6A615530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810362" y="3025372"/>
              <a:ext cx="733425" cy="75247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5E27F5F-2198-7A71-65A8-9DF17BB1DD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390620" y="3044423"/>
              <a:ext cx="792079" cy="7524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AB18A51-17B0-4817-1B53-42B7AA753F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07529" y="3025371"/>
              <a:ext cx="554950" cy="75247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F8683F-D080-1A36-C737-4709A3D0CA2D}"/>
              </a:ext>
            </a:extLst>
          </p:cNvPr>
          <p:cNvGrpSpPr/>
          <p:nvPr userDrawn="1"/>
        </p:nvGrpSpPr>
        <p:grpSpPr>
          <a:xfrm>
            <a:off x="-1810" y="1"/>
            <a:ext cx="658235" cy="6858000"/>
            <a:chOff x="0" y="368938"/>
            <a:chExt cx="658235" cy="6489062"/>
          </a:xfrm>
        </p:grpSpPr>
        <p:pic>
          <p:nvPicPr>
            <p:cNvPr id="24" name="Picture 23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43A98EA7-50B9-8F07-A756-BA47E7CCD4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2681" r="87272"/>
            <a:stretch/>
          </p:blipFill>
          <p:spPr>
            <a:xfrm>
              <a:off x="0" y="368938"/>
              <a:ext cx="658235" cy="2540517"/>
            </a:xfrm>
            <a:prstGeom prst="rect">
              <a:avLst/>
            </a:prstGeom>
          </p:spPr>
        </p:pic>
        <p:pic>
          <p:nvPicPr>
            <p:cNvPr id="25" name="Picture 24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19EEDFF2-2DCC-5972-7016-6515ACD5BE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9" r="87272"/>
            <a:stretch/>
          </p:blipFill>
          <p:spPr>
            <a:xfrm>
              <a:off x="0" y="2643186"/>
              <a:ext cx="658235" cy="2425355"/>
            </a:xfrm>
            <a:prstGeom prst="rect">
              <a:avLst/>
            </a:prstGeom>
          </p:spPr>
        </p:pic>
        <p:pic>
          <p:nvPicPr>
            <p:cNvPr id="26" name="Picture 25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D7BB8F31-6410-07B5-FEB1-F114454EBD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8" r="87272" b="12685"/>
            <a:stretch/>
          </p:blipFill>
          <p:spPr>
            <a:xfrm>
              <a:off x="0" y="4801693"/>
              <a:ext cx="658235" cy="2056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2666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11039A-CBE3-44C9-8052-90613E4D5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1" y="1828801"/>
            <a:ext cx="5164183" cy="41439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0730BF8-C584-4F32-A36F-AC3350C6B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618" y="1838665"/>
            <a:ext cx="5164183" cy="4143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94E77A-401C-4748-B914-923C0611C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761" y="6204030"/>
            <a:ext cx="1885168" cy="5998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D53355-BAC9-4AD7-B510-6F1103C152BD}"/>
              </a:ext>
            </a:extLst>
          </p:cNvPr>
          <p:cNvSpPr/>
          <p:nvPr userDrawn="1"/>
        </p:nvSpPr>
        <p:spPr>
          <a:xfrm rot="5400000">
            <a:off x="-1644577" y="1644570"/>
            <a:ext cx="3474001" cy="184855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7 w 12192000"/>
              <a:gd name="connsiteY2" fmla="*/ 39608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35" y="370007"/>
                  <a:pt x="11582847" y="39608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1CE08B36-59B7-4314-AB20-0069F31882AC}"/>
              </a:ext>
            </a:extLst>
          </p:cNvPr>
          <p:cNvSpPr/>
          <p:nvPr userDrawn="1"/>
        </p:nvSpPr>
        <p:spPr>
          <a:xfrm rot="5400000" flipH="1" flipV="1">
            <a:off x="-1644572" y="5041419"/>
            <a:ext cx="3474000" cy="184857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39 w 12192000"/>
              <a:gd name="connsiteY2" fmla="*/ 39613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7" y="370057"/>
                  <a:pt x="11582839" y="39613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7FCD4-E6AB-770C-91E0-262E948730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7650" y="6492875"/>
            <a:ext cx="615742" cy="251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493641-51B5-64F9-39A4-93D836FE3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3392" y="6363163"/>
            <a:ext cx="1294640" cy="3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1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712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11039A-CBE3-44C9-8052-90613E4D5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828800"/>
            <a:ext cx="10515600" cy="43752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5B9A03-DF44-0807-59A6-F85DE59398B7}"/>
              </a:ext>
            </a:extLst>
          </p:cNvPr>
          <p:cNvGrpSpPr/>
          <p:nvPr userDrawn="1"/>
        </p:nvGrpSpPr>
        <p:grpSpPr>
          <a:xfrm>
            <a:off x="-1810" y="1"/>
            <a:ext cx="502987" cy="6858000"/>
            <a:chOff x="0" y="368938"/>
            <a:chExt cx="658235" cy="6489062"/>
          </a:xfrm>
        </p:grpSpPr>
        <p:pic>
          <p:nvPicPr>
            <p:cNvPr id="7" name="Picture 6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40C56AD4-3AF3-EB47-765D-1096BDB0889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2681" r="87272"/>
            <a:stretch/>
          </p:blipFill>
          <p:spPr>
            <a:xfrm>
              <a:off x="0" y="368938"/>
              <a:ext cx="658235" cy="2540517"/>
            </a:xfrm>
            <a:prstGeom prst="rect">
              <a:avLst/>
            </a:prstGeom>
          </p:spPr>
        </p:pic>
        <p:pic>
          <p:nvPicPr>
            <p:cNvPr id="9" name="Picture 8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2D5DD2B0-591D-0643-8B8F-167FEE55B6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9" r="87272"/>
            <a:stretch/>
          </p:blipFill>
          <p:spPr>
            <a:xfrm>
              <a:off x="0" y="2643186"/>
              <a:ext cx="658235" cy="2425355"/>
            </a:xfrm>
            <a:prstGeom prst="rect">
              <a:avLst/>
            </a:prstGeom>
          </p:spPr>
        </p:pic>
        <p:pic>
          <p:nvPicPr>
            <p:cNvPr id="11" name="Picture 10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EC929D2B-D7F5-70D0-1194-DB7D62015F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8" r="87272" b="12685"/>
            <a:stretch/>
          </p:blipFill>
          <p:spPr>
            <a:xfrm>
              <a:off x="0" y="4801693"/>
              <a:ext cx="658235" cy="2056307"/>
            </a:xfrm>
            <a:prstGeom prst="rect">
              <a:avLst/>
            </a:prstGeom>
          </p:spPr>
        </p:pic>
      </p:grpSp>
      <p:pic>
        <p:nvPicPr>
          <p:cNvPr id="5" name="Picture 4" descr="A black background with a blue square&#10;&#10;Description automatically generated">
            <a:extLst>
              <a:ext uri="{FF2B5EF4-FFF2-40B4-BE49-F238E27FC236}">
                <a16:creationId xmlns:a16="http://schemas.microsoft.com/office/drawing/2014/main" id="{98223526-7207-DC5E-EA55-AD258D9A9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7" y="6252314"/>
            <a:ext cx="1911778" cy="65397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054A11D-FEDA-19C4-3B52-44B79864E89C}"/>
              </a:ext>
            </a:extLst>
          </p:cNvPr>
          <p:cNvGrpSpPr/>
          <p:nvPr userDrawn="1"/>
        </p:nvGrpSpPr>
        <p:grpSpPr>
          <a:xfrm>
            <a:off x="10618013" y="6238773"/>
            <a:ext cx="1476654" cy="548372"/>
            <a:chOff x="7390620" y="3025371"/>
            <a:chExt cx="2153167" cy="77152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807B128-6268-D707-9385-C5B33C632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810362" y="3025372"/>
              <a:ext cx="733425" cy="75247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1A24DE7-2B9A-67E5-86AE-6AA5D431D4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390620" y="3044423"/>
              <a:ext cx="792079" cy="75247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959E3BF-5B47-BD84-C18F-F21A6D1EA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207529" y="3025371"/>
              <a:ext cx="554950" cy="752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13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832569-5FAD-9DA2-C3E8-DC9AB535E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42E1E8-AFE0-D583-C51A-4F962512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9" name="Picture 18" descr="A black background with a blue square&#10;&#10;Description automatically generated">
            <a:extLst>
              <a:ext uri="{FF2B5EF4-FFF2-40B4-BE49-F238E27FC236}">
                <a16:creationId xmlns:a16="http://schemas.microsoft.com/office/drawing/2014/main" id="{5CBCACD3-15EF-B87D-3B84-38D3F22DF7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7" y="6252314"/>
            <a:ext cx="1911778" cy="65397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97B7113-A311-4998-4867-4844012A7A29}"/>
              </a:ext>
            </a:extLst>
          </p:cNvPr>
          <p:cNvGrpSpPr/>
          <p:nvPr userDrawn="1"/>
        </p:nvGrpSpPr>
        <p:grpSpPr>
          <a:xfrm>
            <a:off x="10618013" y="6238773"/>
            <a:ext cx="1476654" cy="548372"/>
            <a:chOff x="7390620" y="3025371"/>
            <a:chExt cx="2153167" cy="77152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B4BC3C6-B492-D66E-F74E-D8A6F66792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810362" y="3025372"/>
              <a:ext cx="733425" cy="7524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8694CB1-9964-6EE9-3676-77D134678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390620" y="3044423"/>
              <a:ext cx="792079" cy="7524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8F1EA3F-472E-4C41-538E-A55A3DB1D4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07529" y="3025371"/>
              <a:ext cx="554950" cy="75247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6EA994D-62EF-52F4-6D33-525ED3D90B4D}"/>
              </a:ext>
            </a:extLst>
          </p:cNvPr>
          <p:cNvGrpSpPr/>
          <p:nvPr userDrawn="1"/>
        </p:nvGrpSpPr>
        <p:grpSpPr>
          <a:xfrm>
            <a:off x="-1810" y="1"/>
            <a:ext cx="502987" cy="6858000"/>
            <a:chOff x="0" y="368938"/>
            <a:chExt cx="658235" cy="6489062"/>
          </a:xfrm>
        </p:grpSpPr>
        <p:pic>
          <p:nvPicPr>
            <p:cNvPr id="4" name="Picture 3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4D06CF80-8ECC-DD68-DBD4-56AD80244E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2681" r="87272"/>
            <a:stretch/>
          </p:blipFill>
          <p:spPr>
            <a:xfrm>
              <a:off x="0" y="368938"/>
              <a:ext cx="658235" cy="2540517"/>
            </a:xfrm>
            <a:prstGeom prst="rect">
              <a:avLst/>
            </a:prstGeom>
          </p:spPr>
        </p:pic>
        <p:pic>
          <p:nvPicPr>
            <p:cNvPr id="5" name="Picture 4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EBE23036-6F24-2E75-6862-4A24418E8A0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9" r="87272"/>
            <a:stretch/>
          </p:blipFill>
          <p:spPr>
            <a:xfrm>
              <a:off x="0" y="2643186"/>
              <a:ext cx="658235" cy="2425355"/>
            </a:xfrm>
            <a:prstGeom prst="rect">
              <a:avLst/>
            </a:prstGeom>
          </p:spPr>
        </p:pic>
        <p:pic>
          <p:nvPicPr>
            <p:cNvPr id="6" name="Picture 5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2DAD724F-ACB5-07BA-1ADE-89E40417656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8" r="87272" b="12685"/>
            <a:stretch/>
          </p:blipFill>
          <p:spPr>
            <a:xfrm>
              <a:off x="0" y="4801693"/>
              <a:ext cx="658235" cy="2056307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F33825C-C838-6197-A00A-375A33D06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712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60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832569-5FAD-9DA2-C3E8-DC9AB535E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8" name="Picture 17" descr="A black background with a blue square&#10;&#10;Description automatically generated">
            <a:extLst>
              <a:ext uri="{FF2B5EF4-FFF2-40B4-BE49-F238E27FC236}">
                <a16:creationId xmlns:a16="http://schemas.microsoft.com/office/drawing/2014/main" id="{F9FD0FA3-7DCD-62B9-F7AC-C9AFB8170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7" y="6252314"/>
            <a:ext cx="1911778" cy="65397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1F3A2AE-D96F-EF60-415F-8D28697CD31C}"/>
              </a:ext>
            </a:extLst>
          </p:cNvPr>
          <p:cNvGrpSpPr/>
          <p:nvPr userDrawn="1"/>
        </p:nvGrpSpPr>
        <p:grpSpPr>
          <a:xfrm>
            <a:off x="10618013" y="6238773"/>
            <a:ext cx="1476654" cy="548372"/>
            <a:chOff x="7390620" y="3025371"/>
            <a:chExt cx="2153167" cy="77152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1CD6CEF-A344-D28F-AEC5-1E6A615530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810362" y="3025372"/>
              <a:ext cx="733425" cy="75247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5E27F5F-2198-7A71-65A8-9DF17BB1DD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390620" y="3044423"/>
              <a:ext cx="792079" cy="7524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AB18A51-17B0-4817-1B53-42B7AA753F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07529" y="3025371"/>
              <a:ext cx="554950" cy="75247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364642-B73C-BB46-E921-636D15225B38}"/>
              </a:ext>
            </a:extLst>
          </p:cNvPr>
          <p:cNvGrpSpPr/>
          <p:nvPr userDrawn="1"/>
        </p:nvGrpSpPr>
        <p:grpSpPr>
          <a:xfrm>
            <a:off x="-1810" y="1"/>
            <a:ext cx="502987" cy="6858000"/>
            <a:chOff x="0" y="368938"/>
            <a:chExt cx="658235" cy="6489062"/>
          </a:xfrm>
        </p:grpSpPr>
        <p:pic>
          <p:nvPicPr>
            <p:cNvPr id="8" name="Picture 7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33A79D27-7E65-F26C-CADC-F11D8D24FD1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2681" r="87272"/>
            <a:stretch/>
          </p:blipFill>
          <p:spPr>
            <a:xfrm>
              <a:off x="0" y="368938"/>
              <a:ext cx="658235" cy="2540517"/>
            </a:xfrm>
            <a:prstGeom prst="rect">
              <a:avLst/>
            </a:prstGeom>
          </p:spPr>
        </p:pic>
        <p:pic>
          <p:nvPicPr>
            <p:cNvPr id="9" name="Picture 8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DF80FAAC-D6A3-2B16-CA5B-659170D827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9" r="87272"/>
            <a:stretch/>
          </p:blipFill>
          <p:spPr>
            <a:xfrm>
              <a:off x="0" y="2643186"/>
              <a:ext cx="658235" cy="2425355"/>
            </a:xfrm>
            <a:prstGeom prst="rect">
              <a:avLst/>
            </a:prstGeom>
          </p:spPr>
        </p:pic>
        <p:pic>
          <p:nvPicPr>
            <p:cNvPr id="11" name="Picture 10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55A7000F-EC64-26E2-1045-30C3B2D85F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8" r="87272" b="12685"/>
            <a:stretch/>
          </p:blipFill>
          <p:spPr>
            <a:xfrm>
              <a:off x="0" y="4801693"/>
              <a:ext cx="658235" cy="2056307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464FE470-492A-05DA-35B1-EF31181C0F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10656903" cy="7712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CA32D14-A529-B6F5-7472-7086EE9E8C4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37303" y="1825625"/>
            <a:ext cx="52578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20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574508A-08A0-FC43-88BC-CB5543ACC9D4}"/>
              </a:ext>
            </a:extLst>
          </p:cNvPr>
          <p:cNvGrpSpPr/>
          <p:nvPr userDrawn="1"/>
        </p:nvGrpSpPr>
        <p:grpSpPr>
          <a:xfrm>
            <a:off x="-1810" y="1"/>
            <a:ext cx="502987" cy="6858000"/>
            <a:chOff x="0" y="368938"/>
            <a:chExt cx="658235" cy="6489062"/>
          </a:xfrm>
        </p:grpSpPr>
        <p:pic>
          <p:nvPicPr>
            <p:cNvPr id="4" name="Picture 3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C94D6C5A-F5DD-E2C6-DCA7-AFBB22593A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2681" r="87272"/>
            <a:stretch/>
          </p:blipFill>
          <p:spPr>
            <a:xfrm>
              <a:off x="0" y="368938"/>
              <a:ext cx="658235" cy="2540517"/>
            </a:xfrm>
            <a:prstGeom prst="rect">
              <a:avLst/>
            </a:prstGeom>
          </p:spPr>
        </p:pic>
        <p:pic>
          <p:nvPicPr>
            <p:cNvPr id="5" name="Picture 4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D1AC50ED-DB30-BDAE-4ADC-1C76A505E1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9" r="87272"/>
            <a:stretch/>
          </p:blipFill>
          <p:spPr>
            <a:xfrm>
              <a:off x="0" y="2643186"/>
              <a:ext cx="658235" cy="2425355"/>
            </a:xfrm>
            <a:prstGeom prst="rect">
              <a:avLst/>
            </a:prstGeom>
          </p:spPr>
        </p:pic>
        <p:pic>
          <p:nvPicPr>
            <p:cNvPr id="6" name="Picture 5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675CADC2-8921-0A6A-4BC8-4A8642BDD9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8" r="87272" b="12685"/>
            <a:stretch/>
          </p:blipFill>
          <p:spPr>
            <a:xfrm>
              <a:off x="0" y="4801693"/>
              <a:ext cx="658235" cy="2056307"/>
            </a:xfrm>
            <a:prstGeom prst="rect">
              <a:avLst/>
            </a:prstGeom>
          </p:spPr>
        </p:pic>
      </p:grpSp>
      <p:pic>
        <p:nvPicPr>
          <p:cNvPr id="11" name="Picture 10" descr="A black background with a blue square&#10;&#10;Description automatically generated">
            <a:extLst>
              <a:ext uri="{FF2B5EF4-FFF2-40B4-BE49-F238E27FC236}">
                <a16:creationId xmlns:a16="http://schemas.microsoft.com/office/drawing/2014/main" id="{F5092682-4124-C4CB-D848-C8A698F11B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7" y="6252314"/>
            <a:ext cx="1911778" cy="65397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1C03B64-3BC1-E8F1-2228-CCA732B70F61}"/>
              </a:ext>
            </a:extLst>
          </p:cNvPr>
          <p:cNvGrpSpPr/>
          <p:nvPr userDrawn="1"/>
        </p:nvGrpSpPr>
        <p:grpSpPr>
          <a:xfrm>
            <a:off x="10618013" y="6238773"/>
            <a:ext cx="1476654" cy="548372"/>
            <a:chOff x="7390620" y="3025371"/>
            <a:chExt cx="2153167" cy="77152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78B91C-B07E-A6C2-10C7-CB062746A8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810362" y="3025372"/>
              <a:ext cx="733425" cy="7524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3DDA1D-B3A0-83B0-0F80-E7E7E2C51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390620" y="3044423"/>
              <a:ext cx="792079" cy="7524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4CD926-4BA2-FF53-AF12-33C81697D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207529" y="3025371"/>
              <a:ext cx="554950" cy="752475"/>
            </a:xfrm>
            <a:prstGeom prst="rect">
              <a:avLst/>
            </a:prstGeom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8CCF9C80-6D3F-8697-CE29-9A4862FF4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712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B17BED1-851F-6175-DDCA-B59A2AF5E8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7417" y="2642165"/>
            <a:ext cx="5164183" cy="34215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1863D82-35E8-27EE-6A1A-07879E4C3E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4365" y="2642164"/>
            <a:ext cx="5164183" cy="34215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412C07F-AA30-51EE-07D8-90E2F3B86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F6111E-BB40-CAD1-BECD-367A02017D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536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32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5583E8-4E87-2235-E207-5804EDA9B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712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7EC179-8A97-21E5-8B97-70C178188889}"/>
              </a:ext>
            </a:extLst>
          </p:cNvPr>
          <p:cNvGrpSpPr/>
          <p:nvPr userDrawn="1"/>
        </p:nvGrpSpPr>
        <p:grpSpPr>
          <a:xfrm>
            <a:off x="-1810" y="1"/>
            <a:ext cx="502987" cy="6858000"/>
            <a:chOff x="0" y="368938"/>
            <a:chExt cx="658235" cy="6489062"/>
          </a:xfrm>
        </p:grpSpPr>
        <p:pic>
          <p:nvPicPr>
            <p:cNvPr id="11" name="Picture 10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EAA9E361-63D4-4CB2-78F6-4F40CAD1CBA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2681" r="87272"/>
            <a:stretch/>
          </p:blipFill>
          <p:spPr>
            <a:xfrm>
              <a:off x="0" y="368938"/>
              <a:ext cx="658235" cy="2540517"/>
            </a:xfrm>
            <a:prstGeom prst="rect">
              <a:avLst/>
            </a:prstGeom>
          </p:spPr>
        </p:pic>
        <p:pic>
          <p:nvPicPr>
            <p:cNvPr id="12" name="Picture 11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CA1169F3-5B83-DA66-E54B-0D6232E819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9" r="87272"/>
            <a:stretch/>
          </p:blipFill>
          <p:spPr>
            <a:xfrm>
              <a:off x="0" y="2643186"/>
              <a:ext cx="658235" cy="2425355"/>
            </a:xfrm>
            <a:prstGeom prst="rect">
              <a:avLst/>
            </a:prstGeom>
          </p:spPr>
        </p:pic>
        <p:pic>
          <p:nvPicPr>
            <p:cNvPr id="13" name="Picture 12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0DE22986-D3AC-C8E8-58C0-4E1C069C8A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8" r="87272" b="12685"/>
            <a:stretch/>
          </p:blipFill>
          <p:spPr>
            <a:xfrm>
              <a:off x="0" y="4801693"/>
              <a:ext cx="658235" cy="2056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233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1B6583-8AC2-491F-B3CA-1A8D05664A51}"/>
              </a:ext>
            </a:extLst>
          </p:cNvPr>
          <p:cNvSpPr/>
          <p:nvPr userDrawn="1"/>
        </p:nvSpPr>
        <p:spPr>
          <a:xfrm>
            <a:off x="0" y="6028683"/>
            <a:ext cx="12192000" cy="8293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BFBCAF-A3B7-44A4-BE77-BFDFC0D2D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31" y="1751070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58C32-0844-419D-82D3-5C7682396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331" y="4230745"/>
            <a:ext cx="9144000" cy="103036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01668-EBC3-4C1F-87A7-4C788C31751E}"/>
              </a:ext>
            </a:extLst>
          </p:cNvPr>
          <p:cNvSpPr txBox="1"/>
          <p:nvPr userDrawn="1"/>
        </p:nvSpPr>
        <p:spPr>
          <a:xfrm>
            <a:off x="8157411" y="6485021"/>
            <a:ext cx="193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21FE1D-985F-5689-7C10-5C9DEFF88C5A}"/>
              </a:ext>
            </a:extLst>
          </p:cNvPr>
          <p:cNvGrpSpPr/>
          <p:nvPr userDrawn="1"/>
        </p:nvGrpSpPr>
        <p:grpSpPr>
          <a:xfrm rot="16200000">
            <a:off x="5593544" y="259541"/>
            <a:ext cx="1004914" cy="12192001"/>
            <a:chOff x="0" y="175632"/>
            <a:chExt cx="658235" cy="6682368"/>
          </a:xfrm>
        </p:grpSpPr>
        <p:pic>
          <p:nvPicPr>
            <p:cNvPr id="17" name="Picture 16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2C2E2B7E-D0DA-6320-F050-4F6A52C3F3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6036" r="87272"/>
            <a:stretch/>
          </p:blipFill>
          <p:spPr>
            <a:xfrm>
              <a:off x="0" y="175632"/>
              <a:ext cx="658235" cy="2733823"/>
            </a:xfrm>
            <a:prstGeom prst="rect">
              <a:avLst/>
            </a:prstGeom>
          </p:spPr>
        </p:pic>
        <p:pic>
          <p:nvPicPr>
            <p:cNvPr id="18" name="Picture 17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1E16561B-98C6-C03E-65E3-825F1FADF1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9" r="87272"/>
            <a:stretch/>
          </p:blipFill>
          <p:spPr>
            <a:xfrm>
              <a:off x="0" y="2643186"/>
              <a:ext cx="658235" cy="2425355"/>
            </a:xfrm>
            <a:prstGeom prst="rect">
              <a:avLst/>
            </a:prstGeom>
          </p:spPr>
        </p:pic>
        <p:pic>
          <p:nvPicPr>
            <p:cNvPr id="19" name="Picture 18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50D7735A-28B7-8250-8D5E-3FC7F2FA7A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8" r="87272" b="12685"/>
            <a:stretch/>
          </p:blipFill>
          <p:spPr>
            <a:xfrm>
              <a:off x="0" y="4801693"/>
              <a:ext cx="658235" cy="2056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058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11039A-CBE3-44C9-8052-90613E4D5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1" y="1828801"/>
            <a:ext cx="5164183" cy="41439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0730BF8-C584-4F32-A36F-AC3350C6B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618" y="1838665"/>
            <a:ext cx="5164183" cy="4143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94E77A-401C-4748-B914-923C0611C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761" y="6204030"/>
            <a:ext cx="1885168" cy="5998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D53355-BAC9-4AD7-B510-6F1103C152BD}"/>
              </a:ext>
            </a:extLst>
          </p:cNvPr>
          <p:cNvSpPr/>
          <p:nvPr userDrawn="1"/>
        </p:nvSpPr>
        <p:spPr>
          <a:xfrm rot="5400000">
            <a:off x="-1644577" y="1644570"/>
            <a:ext cx="3474001" cy="184855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7 w 12192000"/>
              <a:gd name="connsiteY2" fmla="*/ 39608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35" y="370007"/>
                  <a:pt x="11582847" y="39608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1CE08B36-59B7-4314-AB20-0069F31882AC}"/>
              </a:ext>
            </a:extLst>
          </p:cNvPr>
          <p:cNvSpPr/>
          <p:nvPr userDrawn="1"/>
        </p:nvSpPr>
        <p:spPr>
          <a:xfrm rot="5400000" flipH="1" flipV="1">
            <a:off x="-1644572" y="5041419"/>
            <a:ext cx="3474000" cy="184857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39 w 12192000"/>
              <a:gd name="connsiteY2" fmla="*/ 39613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7" y="370057"/>
                  <a:pt x="11582839" y="39613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7FCD4-E6AB-770C-91E0-262E948730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7650" y="6492875"/>
            <a:ext cx="615742" cy="251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493641-51B5-64F9-39A4-93D836FE3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3392" y="6363163"/>
            <a:ext cx="1294640" cy="3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6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BCAF-A3B7-44A4-BE77-BFDFC0D2D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331" y="1751070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58C32-0844-419D-82D3-5C7682396E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0331" y="4230745"/>
            <a:ext cx="9144000" cy="103036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</a:t>
            </a:r>
            <a:endParaRPr lang="en-GB" dirty="0"/>
          </a:p>
        </p:txBody>
      </p:sp>
      <p:pic>
        <p:nvPicPr>
          <p:cNvPr id="6" name="Picture 5" descr="A black background with a blue square&#10;&#10;Description automatically generated">
            <a:extLst>
              <a:ext uri="{FF2B5EF4-FFF2-40B4-BE49-F238E27FC236}">
                <a16:creationId xmlns:a16="http://schemas.microsoft.com/office/drawing/2014/main" id="{F5DBC807-805D-E7EE-033D-0A1C76210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485" y="131711"/>
            <a:ext cx="3441515" cy="1177254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6A15B092-C4D0-3FAE-2D26-33CFC42AE0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1816F-83A8-C403-410B-2D3D41927130}"/>
              </a:ext>
            </a:extLst>
          </p:cNvPr>
          <p:cNvGrpSpPr/>
          <p:nvPr userDrawn="1"/>
        </p:nvGrpSpPr>
        <p:grpSpPr>
          <a:xfrm>
            <a:off x="172060" y="140229"/>
            <a:ext cx="2498949" cy="1030357"/>
            <a:chOff x="7390620" y="3025371"/>
            <a:chExt cx="2153167" cy="7715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BA4071-D387-6273-9F53-2F76291E91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810362" y="3025372"/>
              <a:ext cx="733425" cy="752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129F31-61F6-0680-A455-73B1A6DC40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390620" y="3044423"/>
              <a:ext cx="792079" cy="7524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8B95DC-F041-D00F-0379-14C7485B8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07529" y="3025371"/>
              <a:ext cx="554950" cy="75247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897D7D-BA05-4FBD-E006-4583A35D71B6}"/>
              </a:ext>
            </a:extLst>
          </p:cNvPr>
          <p:cNvGrpSpPr/>
          <p:nvPr userDrawn="1"/>
        </p:nvGrpSpPr>
        <p:grpSpPr>
          <a:xfrm rot="16200000">
            <a:off x="5593544" y="259541"/>
            <a:ext cx="1004914" cy="12192001"/>
            <a:chOff x="0" y="175632"/>
            <a:chExt cx="658235" cy="6682368"/>
          </a:xfrm>
        </p:grpSpPr>
        <p:pic>
          <p:nvPicPr>
            <p:cNvPr id="16" name="Picture 15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B5C191B0-B829-AABA-8027-0776591D73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6036" r="87272"/>
            <a:stretch/>
          </p:blipFill>
          <p:spPr>
            <a:xfrm>
              <a:off x="0" y="175632"/>
              <a:ext cx="658235" cy="2733823"/>
            </a:xfrm>
            <a:prstGeom prst="rect">
              <a:avLst/>
            </a:prstGeom>
          </p:spPr>
        </p:pic>
        <p:pic>
          <p:nvPicPr>
            <p:cNvPr id="17" name="Picture 16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CF5E272B-9E73-8B08-80EC-D29740B3B77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9" r="87272"/>
            <a:stretch/>
          </p:blipFill>
          <p:spPr>
            <a:xfrm>
              <a:off x="0" y="2643186"/>
              <a:ext cx="658235" cy="2425355"/>
            </a:xfrm>
            <a:prstGeom prst="rect">
              <a:avLst/>
            </a:prstGeom>
          </p:spPr>
        </p:pic>
        <p:pic>
          <p:nvPicPr>
            <p:cNvPr id="18" name="Picture 17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89E51B47-F5A7-F706-BE45-88ACD0B9CB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8" r="87272" b="12685"/>
            <a:stretch/>
          </p:blipFill>
          <p:spPr>
            <a:xfrm>
              <a:off x="0" y="4801693"/>
              <a:ext cx="658235" cy="2056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011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22A00-BDA5-41A6-843F-A87A7AF3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E5976-B951-4609-9A59-2528B2702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28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82" r:id="rId3"/>
    <p:sldLayoutId id="2147483685" r:id="rId4"/>
    <p:sldLayoutId id="2147483686" r:id="rId5"/>
    <p:sldLayoutId id="2147483687" r:id="rId6"/>
    <p:sldLayoutId id="2147483688" r:id="rId7"/>
    <p:sldLayoutId id="2147483695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2"/>
          </a:solidFill>
          <a:latin typeface="Frutige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utige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utige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utige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22A00-BDA5-41A6-843F-A87A7AF3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E5976-B951-4609-9A59-2528B2702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20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2"/>
          </a:solidFill>
          <a:latin typeface="Frutige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utige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utige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utige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ddrx.pharmgkb.org/" TargetMode="External"/><Relationship Id="rId7" Type="http://schemas.openxmlformats.org/officeDocument/2006/relationships/image" Target="../media/image43.png"/><Relationship Id="rId2" Type="http://schemas.openxmlformats.org/officeDocument/2006/relationships/hyperlink" Target="https://cpicpgx.org/guidelin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s://www.pharmgkb.org/genotyp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ajhp/zxac189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AEF74F-2111-3635-FB7E-ACA6A8E9E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31" y="1751070"/>
            <a:ext cx="11073484" cy="1460481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tx2">
                    <a:lumMod val="75000"/>
                  </a:schemeClr>
                </a:solidFill>
              </a:rPr>
              <a:t>Pharmacogenetics:</a:t>
            </a:r>
            <a:br>
              <a:rPr lang="en-GB" sz="4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4800" dirty="0">
                <a:solidFill>
                  <a:schemeClr val="tx2">
                    <a:lumMod val="75000"/>
                  </a:schemeClr>
                </a:solidFill>
              </a:rPr>
              <a:t>Pathway and governance considerations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FB00289-0A11-7CAC-AA47-35FC564BD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331" y="3429000"/>
            <a:ext cx="10326353" cy="1030368"/>
          </a:xfrm>
        </p:spPr>
        <p:txBody>
          <a:bodyPr>
            <a:normAutofit/>
          </a:bodyPr>
          <a:lstStyle/>
          <a:p>
            <a:r>
              <a:rPr lang="en-GB" sz="3200" b="1" i="1" dirty="0">
                <a:solidFill>
                  <a:srgbClr val="0070C0"/>
                </a:solidFill>
              </a:rPr>
              <a:t>- Implementing CYP2C19 testing 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CACF3A9E-6F36-A62A-70F4-BD8C988360FC}"/>
              </a:ext>
            </a:extLst>
          </p:cNvPr>
          <p:cNvSpPr txBox="1">
            <a:spLocks/>
          </p:cNvSpPr>
          <p:nvPr/>
        </p:nvSpPr>
        <p:spPr>
          <a:xfrm>
            <a:off x="490330" y="4325554"/>
            <a:ext cx="10326353" cy="1030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2"/>
                </a:solidFill>
                <a:latin typeface="Frutiger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utiger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utiger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utiger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utiger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3"/>
                </a:solidFill>
              </a:rPr>
              <a:t>Dharmisha Chauhan – Lead Genomic Medicine Pharmacist </a:t>
            </a:r>
          </a:p>
        </p:txBody>
      </p:sp>
    </p:spTree>
    <p:extLst>
      <p:ext uri="{BB962C8B-B14F-4D97-AF65-F5344CB8AC3E}">
        <p14:creationId xmlns:p14="http://schemas.microsoft.com/office/powerpoint/2010/main" val="203610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51F6-07F2-BCF7-1ECF-EA89A8BD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673" y="281062"/>
            <a:ext cx="10515600" cy="592818"/>
          </a:xfrm>
        </p:spPr>
        <p:txBody>
          <a:bodyPr>
            <a:normAutofit fontScale="90000"/>
          </a:bodyPr>
          <a:lstStyle/>
          <a:p>
            <a:r>
              <a:rPr lang="en-GB" dirty="0"/>
              <a:t>Summary of Product Characteristics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9122B-ED57-F2D2-1E25-648EF4EAA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27" y="2870888"/>
            <a:ext cx="6371202" cy="9531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D285C4-BA20-8461-D46E-2CC06F359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70" y="3865026"/>
            <a:ext cx="10628490" cy="2227472"/>
          </a:xfrm>
          <a:prstGeom prst="rect">
            <a:avLst/>
          </a:prstGeom>
          <a:solidFill>
            <a:srgbClr val="D9EBE9"/>
          </a:solidFill>
          <a:ln w="57150">
            <a:solidFill>
              <a:srgbClr val="D9EBE9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6521F6-834F-D6ED-7DA9-CCE103BF8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170" y="1318096"/>
            <a:ext cx="4182059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76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7D2D-6D52-7AD1-D675-19BCC7767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87" y="420057"/>
            <a:ext cx="10515600" cy="515821"/>
          </a:xfrm>
        </p:spPr>
        <p:txBody>
          <a:bodyPr>
            <a:normAutofit fontScale="90000"/>
          </a:bodyPr>
          <a:lstStyle/>
          <a:p>
            <a:r>
              <a:rPr lang="en-GB" dirty="0"/>
              <a:t>NICE diagnostic guidance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CEE4D-5C39-BCEB-9790-DE6F6AC22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87" y="1316852"/>
            <a:ext cx="9284982" cy="29256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CC63C1-1F6D-2DC5-6010-A21CDDEB7E53}"/>
              </a:ext>
            </a:extLst>
          </p:cNvPr>
          <p:cNvSpPr txBox="1"/>
          <p:nvPr/>
        </p:nvSpPr>
        <p:spPr>
          <a:xfrm>
            <a:off x="1823026" y="4525485"/>
            <a:ext cx="99340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ptos" panose="020B0004020202020204" pitchFamily="34" charset="0"/>
              </a:rPr>
              <a:t>Recommendation = 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ptos" panose="020B00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The NICE guidance does NOT mandate the NHS to implement this intervention.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However, genetic testing in patients who have had a stroke can be an effective tool in assessing whether clopidogrel is an appropriate treatment to prevent further strokes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FA4C59-26AF-04B1-60FA-A20EBF6899CF}"/>
              </a:ext>
            </a:extLst>
          </p:cNvPr>
          <p:cNvCxnSpPr>
            <a:cxnSpLocks/>
          </p:cNvCxnSpPr>
          <p:nvPr/>
        </p:nvCxnSpPr>
        <p:spPr>
          <a:xfrm>
            <a:off x="6238997" y="3331028"/>
            <a:ext cx="19015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FD8E23F2-5BFD-3AF5-D605-3ECC242EF5A3}"/>
              </a:ext>
            </a:extLst>
          </p:cNvPr>
          <p:cNvSpPr/>
          <p:nvPr/>
        </p:nvSpPr>
        <p:spPr>
          <a:xfrm>
            <a:off x="10240801" y="2993459"/>
            <a:ext cx="1232742" cy="2231572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4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3E898A3-439D-A619-916E-D000B74A3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579100"/>
              </p:ext>
            </p:extLst>
          </p:nvPr>
        </p:nvGraphicFramePr>
        <p:xfrm>
          <a:off x="838200" y="1983118"/>
          <a:ext cx="10910395" cy="440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DE9FCFC6-12BA-5D75-AA21-ED9CC59B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339"/>
            <a:ext cx="10515600" cy="919993"/>
          </a:xfrm>
        </p:spPr>
        <p:txBody>
          <a:bodyPr>
            <a:noAutofit/>
          </a:bodyPr>
          <a:lstStyle/>
          <a:p>
            <a:r>
              <a:rPr lang="en-GB" sz="4000" dirty="0"/>
              <a:t>How would we test?</a:t>
            </a:r>
            <a:br>
              <a:rPr lang="en-GB" sz="4000" i="1" dirty="0"/>
            </a:br>
            <a:r>
              <a:rPr lang="en-GB" sz="2800" i="1" dirty="0"/>
              <a:t>- As set out within the NICE diagnostic guidance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1F377A-52B5-A81B-E21E-1EA98F18E700}"/>
              </a:ext>
            </a:extLst>
          </p:cNvPr>
          <p:cNvSpPr txBox="1"/>
          <p:nvPr/>
        </p:nvSpPr>
        <p:spPr>
          <a:xfrm>
            <a:off x="838200" y="1583008"/>
            <a:ext cx="3340396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1</a:t>
            </a:r>
            <a:r>
              <a:rPr lang="en-GB" sz="2000" b="1" baseline="30000" dirty="0">
                <a:solidFill>
                  <a:schemeClr val="bg1"/>
                </a:solidFill>
              </a:rPr>
              <a:t>st</a:t>
            </a:r>
            <a:r>
              <a:rPr lang="en-GB" sz="2000" b="1" dirty="0">
                <a:solidFill>
                  <a:schemeClr val="bg1"/>
                </a:solidFill>
              </a:rPr>
              <a:t> choice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5586B9-EE9F-9F38-E8CF-813F238536E5}"/>
              </a:ext>
            </a:extLst>
          </p:cNvPr>
          <p:cNvSpPr txBox="1"/>
          <p:nvPr/>
        </p:nvSpPr>
        <p:spPr>
          <a:xfrm>
            <a:off x="4623199" y="1583008"/>
            <a:ext cx="3340396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2</a:t>
            </a:r>
            <a:r>
              <a:rPr lang="en-GB" sz="2000" b="1" baseline="30000" dirty="0">
                <a:solidFill>
                  <a:schemeClr val="bg1"/>
                </a:solidFill>
              </a:rPr>
              <a:t>nd</a:t>
            </a:r>
            <a:r>
              <a:rPr lang="en-GB" sz="2000" b="1" dirty="0">
                <a:solidFill>
                  <a:schemeClr val="bg1"/>
                </a:solidFill>
              </a:rPr>
              <a:t> choice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B1E34-7371-C9F1-E8CD-C747D83C87CD}"/>
              </a:ext>
            </a:extLst>
          </p:cNvPr>
          <p:cNvSpPr txBox="1"/>
          <p:nvPr/>
        </p:nvSpPr>
        <p:spPr>
          <a:xfrm>
            <a:off x="8408199" y="1583008"/>
            <a:ext cx="3340396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3rd choice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BEA7921-42CC-3FB7-ABFF-BA107EE2FC79}"/>
              </a:ext>
            </a:extLst>
          </p:cNvPr>
          <p:cNvSpPr/>
          <p:nvPr/>
        </p:nvSpPr>
        <p:spPr>
          <a:xfrm>
            <a:off x="3886200" y="2373086"/>
            <a:ext cx="957943" cy="38881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885A5F2-C27A-34F9-9892-FF8A7079CCBB}"/>
              </a:ext>
            </a:extLst>
          </p:cNvPr>
          <p:cNvSpPr/>
          <p:nvPr/>
        </p:nvSpPr>
        <p:spPr>
          <a:xfrm>
            <a:off x="7741197" y="2336618"/>
            <a:ext cx="957943" cy="38881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7731BC-DA8C-8C51-1808-90976B869685}"/>
              </a:ext>
            </a:extLst>
          </p:cNvPr>
          <p:cNvSpPr txBox="1"/>
          <p:nvPr/>
        </p:nvSpPr>
        <p:spPr>
          <a:xfrm>
            <a:off x="620486" y="6530958"/>
            <a:ext cx="37011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latin typeface="Frutiger" panose="020B0500000000000000"/>
              </a:rPr>
              <a:t>Slide acknowledgement: NICE </a:t>
            </a:r>
          </a:p>
        </p:txBody>
      </p:sp>
    </p:spTree>
    <p:extLst>
      <p:ext uri="{BB962C8B-B14F-4D97-AF65-F5344CB8AC3E}">
        <p14:creationId xmlns:p14="http://schemas.microsoft.com/office/powerpoint/2010/main" val="1936855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8EBD0-FC36-A916-6F6A-AABB09EBC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0220"/>
            <a:ext cx="10982095" cy="771217"/>
          </a:xfrm>
        </p:spPr>
        <p:txBody>
          <a:bodyPr>
            <a:noAutofit/>
          </a:bodyPr>
          <a:lstStyle/>
          <a:p>
            <a:r>
              <a:rPr lang="en-GB" sz="4400" dirty="0"/>
              <a:t>Which alleles will be tested?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6EB8CA-8E7B-744F-8661-EF4C91975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054538"/>
              </p:ext>
            </p:extLst>
          </p:nvPr>
        </p:nvGraphicFramePr>
        <p:xfrm>
          <a:off x="838199" y="1401137"/>
          <a:ext cx="10982095" cy="3161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8540">
                  <a:extLst>
                    <a:ext uri="{9D8B030D-6E8A-4147-A177-3AD203B41FA5}">
                      <a16:colId xmlns:a16="http://schemas.microsoft.com/office/drawing/2014/main" val="2018089312"/>
                    </a:ext>
                  </a:extLst>
                </a:gridCol>
                <a:gridCol w="878505">
                  <a:extLst>
                    <a:ext uri="{9D8B030D-6E8A-4147-A177-3AD203B41FA5}">
                      <a16:colId xmlns:a16="http://schemas.microsoft.com/office/drawing/2014/main" val="3016776557"/>
                    </a:ext>
                  </a:extLst>
                </a:gridCol>
                <a:gridCol w="878505">
                  <a:extLst>
                    <a:ext uri="{9D8B030D-6E8A-4147-A177-3AD203B41FA5}">
                      <a16:colId xmlns:a16="http://schemas.microsoft.com/office/drawing/2014/main" val="318340509"/>
                    </a:ext>
                  </a:extLst>
                </a:gridCol>
                <a:gridCol w="878505">
                  <a:extLst>
                    <a:ext uri="{9D8B030D-6E8A-4147-A177-3AD203B41FA5}">
                      <a16:colId xmlns:a16="http://schemas.microsoft.com/office/drawing/2014/main" val="2418094061"/>
                    </a:ext>
                  </a:extLst>
                </a:gridCol>
                <a:gridCol w="878505">
                  <a:extLst>
                    <a:ext uri="{9D8B030D-6E8A-4147-A177-3AD203B41FA5}">
                      <a16:colId xmlns:a16="http://schemas.microsoft.com/office/drawing/2014/main" val="3842510756"/>
                    </a:ext>
                  </a:extLst>
                </a:gridCol>
                <a:gridCol w="878505">
                  <a:extLst>
                    <a:ext uri="{9D8B030D-6E8A-4147-A177-3AD203B41FA5}">
                      <a16:colId xmlns:a16="http://schemas.microsoft.com/office/drawing/2014/main" val="3842655517"/>
                    </a:ext>
                  </a:extLst>
                </a:gridCol>
                <a:gridCol w="878505">
                  <a:extLst>
                    <a:ext uri="{9D8B030D-6E8A-4147-A177-3AD203B41FA5}">
                      <a16:colId xmlns:a16="http://schemas.microsoft.com/office/drawing/2014/main" val="21759759"/>
                    </a:ext>
                  </a:extLst>
                </a:gridCol>
                <a:gridCol w="878505">
                  <a:extLst>
                    <a:ext uri="{9D8B030D-6E8A-4147-A177-3AD203B41FA5}">
                      <a16:colId xmlns:a16="http://schemas.microsoft.com/office/drawing/2014/main" val="2633855866"/>
                    </a:ext>
                  </a:extLst>
                </a:gridCol>
                <a:gridCol w="878505">
                  <a:extLst>
                    <a:ext uri="{9D8B030D-6E8A-4147-A177-3AD203B41FA5}">
                      <a16:colId xmlns:a16="http://schemas.microsoft.com/office/drawing/2014/main" val="3775629782"/>
                    </a:ext>
                  </a:extLst>
                </a:gridCol>
                <a:gridCol w="878505">
                  <a:extLst>
                    <a:ext uri="{9D8B030D-6E8A-4147-A177-3AD203B41FA5}">
                      <a16:colId xmlns:a16="http://schemas.microsoft.com/office/drawing/2014/main" val="159653732"/>
                    </a:ext>
                  </a:extLst>
                </a:gridCol>
                <a:gridCol w="878505">
                  <a:extLst>
                    <a:ext uri="{9D8B030D-6E8A-4147-A177-3AD203B41FA5}">
                      <a16:colId xmlns:a16="http://schemas.microsoft.com/office/drawing/2014/main" val="1799836199"/>
                    </a:ext>
                  </a:extLst>
                </a:gridCol>
                <a:gridCol w="878505">
                  <a:extLst>
                    <a:ext uri="{9D8B030D-6E8A-4147-A177-3AD203B41FA5}">
                      <a16:colId xmlns:a16="http://schemas.microsoft.com/office/drawing/2014/main" val="661791428"/>
                    </a:ext>
                  </a:extLst>
                </a:gridCol>
              </a:tblGrid>
              <a:tr h="374583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Tier 1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Tier 2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46496"/>
                  </a:ext>
                </a:extLst>
              </a:tr>
              <a:tr h="374583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ACMG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>
                          <a:solidFill>
                            <a:schemeClr val="bg1"/>
                          </a:solidFill>
                        </a:rPr>
                        <a:t>*2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>
                          <a:solidFill>
                            <a:schemeClr val="bg1"/>
                          </a:solidFill>
                        </a:rPr>
                        <a:t>*3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>
                          <a:solidFill>
                            <a:schemeClr val="bg1"/>
                          </a:solidFill>
                        </a:rPr>
                        <a:t>*17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>
                          <a:solidFill>
                            <a:schemeClr val="bg1"/>
                          </a:solidFill>
                        </a:rPr>
                        <a:t>*4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>
                          <a:solidFill>
                            <a:schemeClr val="bg1"/>
                          </a:solidFill>
                        </a:rPr>
                        <a:t>*5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>
                          <a:solidFill>
                            <a:schemeClr val="bg1"/>
                          </a:solidFill>
                        </a:rPr>
                        <a:t>*6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>
                          <a:solidFill>
                            <a:schemeClr val="bg1"/>
                          </a:solidFill>
                        </a:rPr>
                        <a:t>*7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>
                          <a:solidFill>
                            <a:schemeClr val="bg1"/>
                          </a:solidFill>
                        </a:rPr>
                        <a:t>*8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>
                          <a:solidFill>
                            <a:schemeClr val="bg1"/>
                          </a:solidFill>
                        </a:rPr>
                        <a:t>*9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>
                          <a:solidFill>
                            <a:schemeClr val="bg1"/>
                          </a:solidFill>
                        </a:rPr>
                        <a:t>*10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>
                          <a:solidFill>
                            <a:schemeClr val="bg1"/>
                          </a:solidFill>
                        </a:rPr>
                        <a:t>*35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275309"/>
                  </a:ext>
                </a:extLst>
              </a:tr>
              <a:tr h="374583">
                <a:tc>
                  <a:txBody>
                    <a:bodyPr/>
                    <a:lstStyle/>
                    <a:p>
                      <a:r>
                        <a:rPr lang="en-GB" sz="1800" b="1" dirty="0"/>
                        <a:t>NHS GLH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889955"/>
                  </a:ext>
                </a:extLst>
              </a:tr>
              <a:tr h="374583">
                <a:tc>
                  <a:txBody>
                    <a:bodyPr/>
                    <a:lstStyle/>
                    <a:p>
                      <a:r>
                        <a:rPr lang="en-GB" sz="1800" b="1" dirty="0" err="1"/>
                        <a:t>GeneDrive</a:t>
                      </a:r>
                      <a:endParaRPr lang="en-GB" sz="1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8688"/>
                  </a:ext>
                </a:extLst>
              </a:tr>
              <a:tr h="374583">
                <a:tc>
                  <a:txBody>
                    <a:bodyPr/>
                    <a:lstStyle/>
                    <a:p>
                      <a:r>
                        <a:rPr lang="en-GB" sz="1800" b="1" dirty="0" err="1"/>
                        <a:t>Genomadix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339952"/>
                  </a:ext>
                </a:extLst>
              </a:tr>
              <a:tr h="374583">
                <a:tc>
                  <a:txBody>
                    <a:bodyPr/>
                    <a:lstStyle/>
                    <a:p>
                      <a:r>
                        <a:rPr lang="en-GB" sz="1800" b="1" dirty="0"/>
                        <a:t>23andMe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26344"/>
                  </a:ext>
                </a:extLst>
              </a:tr>
              <a:tr h="894153">
                <a:tc>
                  <a:txBody>
                    <a:bodyPr/>
                    <a:lstStyle/>
                    <a:p>
                      <a:r>
                        <a:rPr lang="en-GB" sz="1800" b="1" dirty="0"/>
                        <a:t>Other commercial suppliers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2856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B3692F0-AB94-8BB5-349C-6916683ECB47}"/>
              </a:ext>
            </a:extLst>
          </p:cNvPr>
          <p:cNvSpPr/>
          <p:nvPr/>
        </p:nvSpPr>
        <p:spPr>
          <a:xfrm>
            <a:off x="2174489" y="1761026"/>
            <a:ext cx="2653990" cy="280200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DFE2CA4-8B7F-24E0-B4D4-DCAFD6698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548980"/>
              </p:ext>
            </p:extLst>
          </p:nvPr>
        </p:nvGraphicFramePr>
        <p:xfrm>
          <a:off x="2174489" y="2140332"/>
          <a:ext cx="2620533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511">
                  <a:extLst>
                    <a:ext uri="{9D8B030D-6E8A-4147-A177-3AD203B41FA5}">
                      <a16:colId xmlns:a16="http://schemas.microsoft.com/office/drawing/2014/main" val="578282528"/>
                    </a:ext>
                  </a:extLst>
                </a:gridCol>
                <a:gridCol w="873511">
                  <a:extLst>
                    <a:ext uri="{9D8B030D-6E8A-4147-A177-3AD203B41FA5}">
                      <a16:colId xmlns:a16="http://schemas.microsoft.com/office/drawing/2014/main" val="3810999236"/>
                    </a:ext>
                  </a:extLst>
                </a:gridCol>
                <a:gridCol w="873511">
                  <a:extLst>
                    <a:ext uri="{9D8B030D-6E8A-4147-A177-3AD203B41FA5}">
                      <a16:colId xmlns:a16="http://schemas.microsoft.com/office/drawing/2014/main" val="4220341523"/>
                    </a:ext>
                  </a:extLst>
                </a:gridCol>
              </a:tblGrid>
              <a:tr h="33969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0375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7160DD6-2DDF-F624-4636-9F9DB7F2B596}"/>
              </a:ext>
            </a:extLst>
          </p:cNvPr>
          <p:cNvSpPr txBox="1"/>
          <p:nvPr/>
        </p:nvSpPr>
        <p:spPr>
          <a:xfrm>
            <a:off x="838199" y="4946622"/>
            <a:ext cx="3956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Two other rare variants of interest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i="1" dirty="0"/>
              <a:t>*36 – full gene deletion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i="1" dirty="0"/>
              <a:t>*37 – partial gene deletion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CD4C83-B8F5-2B0C-668B-4105E126A303}"/>
              </a:ext>
            </a:extLst>
          </p:cNvPr>
          <p:cNvSpPr txBox="1"/>
          <p:nvPr/>
        </p:nvSpPr>
        <p:spPr>
          <a:xfrm>
            <a:off x="947854" y="6411951"/>
            <a:ext cx="7761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**GLH; Genomic Laboratory Hub: ACMG; American College of Medical Genetics and Genomics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3A2BF9-195A-ED27-246F-542A69F04D19}"/>
              </a:ext>
            </a:extLst>
          </p:cNvPr>
          <p:cNvSpPr txBox="1"/>
          <p:nvPr/>
        </p:nvSpPr>
        <p:spPr>
          <a:xfrm>
            <a:off x="4937335" y="4946622"/>
            <a:ext cx="6991817" cy="92333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NHS commissioned testing: Will be determined/agreed upon by scientists, pharmacogenomic experts at a laboratory and clinical level. Also linked to technology available. </a:t>
            </a:r>
          </a:p>
        </p:txBody>
      </p:sp>
    </p:spTree>
    <p:extLst>
      <p:ext uri="{BB962C8B-B14F-4D97-AF65-F5344CB8AC3E}">
        <p14:creationId xmlns:p14="http://schemas.microsoft.com/office/powerpoint/2010/main" val="25948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4C2C-3E93-E586-54F7-BB53AD5E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611"/>
            <a:ext cx="10515600" cy="803799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002060"/>
                </a:solidFill>
              </a:rPr>
              <a:t>Laboratory testing – a caveat…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E45472B-D1D1-CBC9-3659-9945CF209F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538027"/>
              </p:ext>
            </p:extLst>
          </p:nvPr>
        </p:nvGraphicFramePr>
        <p:xfrm>
          <a:off x="1312319" y="1332581"/>
          <a:ext cx="10178253" cy="1857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B4B469F-D192-9A21-A826-E6913F0E5D7F}"/>
              </a:ext>
            </a:extLst>
          </p:cNvPr>
          <p:cNvSpPr txBox="1"/>
          <p:nvPr/>
        </p:nvSpPr>
        <p:spPr>
          <a:xfrm>
            <a:off x="1187976" y="3499068"/>
            <a:ext cx="10302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Aptos" panose="020B0004020202020204" pitchFamily="34" charset="0"/>
              </a:rPr>
              <a:t>A phased rollout </a:t>
            </a:r>
            <a:r>
              <a:rPr lang="en-GB" sz="2000" dirty="0">
                <a:latin typeface="Aptos" panose="020B0004020202020204" pitchFamily="34" charset="0"/>
              </a:rPr>
              <a:t>with testing initially offered to people with a higher risk of stroke recurrence who could benefit most from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ptos" panose="020B0004020202020204" pitchFamily="34" charset="0"/>
              </a:rPr>
              <a:t>Variants to be still to be decided.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ptos" panose="020B0004020202020204" pitchFamily="34" charset="0"/>
              </a:rPr>
              <a:t>Pilot sites yet to be decided.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ptos" panose="020B0004020202020204" pitchFamily="34" charset="0"/>
              </a:rPr>
              <a:t>Point of care testing verses laboratory testing approach</a:t>
            </a:r>
          </a:p>
        </p:txBody>
      </p:sp>
    </p:spTree>
    <p:extLst>
      <p:ext uri="{BB962C8B-B14F-4D97-AF65-F5344CB8AC3E}">
        <p14:creationId xmlns:p14="http://schemas.microsoft.com/office/powerpoint/2010/main" val="1835089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0A4C8-F576-ABF2-B91B-40B6AE54F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298" y="332079"/>
            <a:ext cx="10859429" cy="522537"/>
          </a:xfrm>
        </p:spPr>
        <p:txBody>
          <a:bodyPr>
            <a:normAutofit fontScale="90000"/>
          </a:bodyPr>
          <a:lstStyle/>
          <a:p>
            <a:r>
              <a:rPr lang="en-GB" dirty="0"/>
              <a:t>Implementation and governance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26391E-105E-1484-3BBA-E22348A0C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73" y="1379838"/>
            <a:ext cx="4903663" cy="50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1709D0-1CB6-860E-7312-D8BF0266F2F9}"/>
              </a:ext>
            </a:extLst>
          </p:cNvPr>
          <p:cNvSpPr txBox="1"/>
          <p:nvPr/>
        </p:nvSpPr>
        <p:spPr>
          <a:xfrm>
            <a:off x="6788625" y="1144204"/>
            <a:ext cx="465226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b="1" dirty="0">
              <a:latin typeface="Aptos" panose="020B00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latin typeface="Aptos" panose="020B0004020202020204" pitchFamily="34" charset="0"/>
              </a:rPr>
              <a:t>Gathering institutional support</a:t>
            </a:r>
          </a:p>
          <a:p>
            <a:pPr marL="342900" indent="-342900">
              <a:buAutoNum type="arabicPeriod"/>
            </a:pPr>
            <a:endParaRPr lang="en-GB" b="1" dirty="0">
              <a:latin typeface="Aptos" panose="020B00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latin typeface="Aptos" panose="020B0004020202020204" pitchFamily="34" charset="0"/>
              </a:rPr>
              <a:t>Impact assessment </a:t>
            </a:r>
          </a:p>
          <a:p>
            <a:pPr marL="342900" indent="-342900">
              <a:buAutoNum type="arabicPeriod"/>
            </a:pPr>
            <a:endParaRPr lang="en-GB" b="1" dirty="0">
              <a:latin typeface="Aptos" panose="020B00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b="1" i="1" dirty="0">
                <a:latin typeface="Aptos" panose="020B0004020202020204" pitchFamily="34" charset="0"/>
              </a:rPr>
              <a:t>CYP2C19</a:t>
            </a:r>
            <a:r>
              <a:rPr lang="en-GB" b="1" dirty="0">
                <a:latin typeface="Aptos" panose="020B0004020202020204" pitchFamily="34" charset="0"/>
              </a:rPr>
              <a:t> delivery methods </a:t>
            </a:r>
          </a:p>
          <a:p>
            <a:pPr marL="342900" indent="-342900">
              <a:buAutoNum type="arabicPeriod"/>
            </a:pPr>
            <a:endParaRPr lang="en-GB" b="1" dirty="0">
              <a:latin typeface="Aptos" panose="020B00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latin typeface="Aptos" panose="020B0004020202020204" pitchFamily="34" charset="0"/>
              </a:rPr>
              <a:t>Integrating </a:t>
            </a:r>
            <a:r>
              <a:rPr lang="en-GB" b="1" i="1" dirty="0">
                <a:latin typeface="Aptos" panose="020B0004020202020204" pitchFamily="34" charset="0"/>
              </a:rPr>
              <a:t>CYP2C19</a:t>
            </a:r>
            <a:r>
              <a:rPr lang="en-GB" b="1" dirty="0">
                <a:latin typeface="Aptos" panose="020B0004020202020204" pitchFamily="34" charset="0"/>
              </a:rPr>
              <a:t> into electronic patient records</a:t>
            </a:r>
          </a:p>
          <a:p>
            <a:pPr marL="342900" indent="-342900">
              <a:buAutoNum type="arabicPeriod"/>
            </a:pPr>
            <a:endParaRPr lang="en-GB" b="1" dirty="0">
              <a:latin typeface="Aptos" panose="020B00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latin typeface="Aptos" panose="020B0004020202020204" pitchFamily="34" charset="0"/>
              </a:rPr>
              <a:t>Resources</a:t>
            </a:r>
          </a:p>
          <a:p>
            <a:pPr marL="342900" indent="-342900">
              <a:buAutoNum type="arabicPeriod"/>
            </a:pPr>
            <a:endParaRPr lang="en-GB" b="1" dirty="0">
              <a:latin typeface="Aptos" panose="020B00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latin typeface="Aptos" panose="020B0004020202020204" pitchFamily="34" charset="0"/>
              </a:rPr>
              <a:t>Patient information </a:t>
            </a:r>
          </a:p>
          <a:p>
            <a:pPr marL="342900" indent="-342900">
              <a:buAutoNum type="arabicPeriod"/>
            </a:pPr>
            <a:endParaRPr lang="en-GB" b="1" dirty="0">
              <a:latin typeface="Aptos" panose="020B0004020202020204" pitchFamily="34" charset="0"/>
            </a:endParaRPr>
          </a:p>
          <a:p>
            <a:pPr marL="342900" indent="-342900">
              <a:buAutoNum type="arabicPeriod"/>
            </a:pPr>
            <a:endParaRPr lang="en-GB" b="1" dirty="0">
              <a:latin typeface="Aptos" panose="020B0004020202020204" pitchFamily="34" charset="0"/>
            </a:endParaRPr>
          </a:p>
          <a:p>
            <a:pPr marL="342900" indent="-342900">
              <a:buAutoNum type="arabicPeriod"/>
            </a:pPr>
            <a:endParaRPr lang="en-GB" b="1" dirty="0">
              <a:latin typeface="Aptos" panose="020B000402020202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1238BAA-A658-5D84-E936-78286AA1B82D}"/>
              </a:ext>
            </a:extLst>
          </p:cNvPr>
          <p:cNvSpPr/>
          <p:nvPr/>
        </p:nvSpPr>
        <p:spPr>
          <a:xfrm rot="5400000">
            <a:off x="8883922" y="2784909"/>
            <a:ext cx="461665" cy="4631805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5856E-7C61-95BD-848F-5427FD1BD58F}"/>
              </a:ext>
            </a:extLst>
          </p:cNvPr>
          <p:cNvSpPr txBox="1"/>
          <p:nvPr/>
        </p:nvSpPr>
        <p:spPr>
          <a:xfrm>
            <a:off x="7207768" y="5421458"/>
            <a:ext cx="3813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Education and Training within pharmacogenomics  </a:t>
            </a:r>
          </a:p>
        </p:txBody>
      </p:sp>
    </p:spTree>
    <p:extLst>
      <p:ext uri="{BB962C8B-B14F-4D97-AF65-F5344CB8AC3E}">
        <p14:creationId xmlns:p14="http://schemas.microsoft.com/office/powerpoint/2010/main" val="1328670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3B465-649E-3478-B792-4EEEA730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829" y="302252"/>
            <a:ext cx="10515600" cy="483888"/>
          </a:xfrm>
        </p:spPr>
        <p:txBody>
          <a:bodyPr>
            <a:normAutofit fontScale="90000"/>
          </a:bodyPr>
          <a:lstStyle/>
          <a:p>
            <a:r>
              <a:rPr lang="en-GB" dirty="0"/>
              <a:t>Step 1: Gather institutional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AE931-33AE-DADF-891E-7671AAEDD2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9" y="1116395"/>
            <a:ext cx="5334001" cy="4742317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Stroke and cardiovascular teams e.g., doctors and nurses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 pharmacists for the clinical area the test is being considered in e.g., stroke clinicians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Chief Pharmacist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Governance pharmacists and clinical governance leads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Laboratory lead manager/team members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Pathology department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Formulary teams/DTC team members </a:t>
            </a: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Pharmacologists </a:t>
            </a: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EF58E-2C19-BE8E-C82D-EB0E42A58493}"/>
              </a:ext>
            </a:extLst>
          </p:cNvPr>
          <p:cNvSpPr txBox="1"/>
          <p:nvPr/>
        </p:nvSpPr>
        <p:spPr>
          <a:xfrm>
            <a:off x="7288489" y="1652419"/>
            <a:ext cx="4374570" cy="3416320"/>
          </a:xfrm>
          <a:prstGeom prst="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Data suggests that pharmacogenetic services are primarily pharmacy led 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BUT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For successful implementation you NEED buy-in from consultants/doctors 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BECAUSE 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They carry out majority of the prescribing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7D28470-F35A-38CA-42E8-E2824C9E7806}"/>
              </a:ext>
            </a:extLst>
          </p:cNvPr>
          <p:cNvSpPr/>
          <p:nvPr/>
        </p:nvSpPr>
        <p:spPr>
          <a:xfrm>
            <a:off x="6052517" y="3136599"/>
            <a:ext cx="892752" cy="70191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71916-7011-EA9F-DA26-ED164AF5D2AE}"/>
              </a:ext>
            </a:extLst>
          </p:cNvPr>
          <p:cNvSpPr txBox="1"/>
          <p:nvPr/>
        </p:nvSpPr>
        <p:spPr>
          <a:xfrm>
            <a:off x="873829" y="5858712"/>
            <a:ext cx="10789230" cy="6463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Implementation support from GMSA pharmacists (subject matter experts) and ICBs (guidance on regional implementation) </a:t>
            </a:r>
          </a:p>
        </p:txBody>
      </p:sp>
    </p:spTree>
    <p:extLst>
      <p:ext uri="{BB962C8B-B14F-4D97-AF65-F5344CB8AC3E}">
        <p14:creationId xmlns:p14="http://schemas.microsoft.com/office/powerpoint/2010/main" val="280327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BE56-C23D-AD6A-C3D4-68D27C594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334241"/>
            <a:ext cx="10515600" cy="494846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accent1"/>
                </a:solidFill>
              </a:rPr>
              <a:t>What questions do you need to ask?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9B23A-BA34-F155-8D5D-191D9FC4B6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859070"/>
            <a:ext cx="10515600" cy="56033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r>
              <a:rPr lang="en-GB" b="1" dirty="0">
                <a:latin typeface="Aptos" panose="020B0004020202020204" pitchFamily="34" charset="0"/>
              </a:rPr>
              <a:t>Who to test?</a:t>
            </a:r>
          </a:p>
          <a:p>
            <a:pPr lvl="1"/>
            <a:r>
              <a:rPr lang="en-GB" dirty="0">
                <a:latin typeface="Aptos" panose="020B0004020202020204" pitchFamily="34" charset="0"/>
              </a:rPr>
              <a:t>Those who have just had a stroke or TIA</a:t>
            </a:r>
          </a:p>
          <a:p>
            <a:pPr lvl="1"/>
            <a:r>
              <a:rPr lang="en-GB" dirty="0">
                <a:latin typeface="Aptos" panose="020B0004020202020204" pitchFamily="34" charset="0"/>
              </a:rPr>
              <a:t>Not for retrospective testing </a:t>
            </a:r>
          </a:p>
          <a:p>
            <a:pPr lvl="1"/>
            <a:r>
              <a:rPr lang="en-GB" dirty="0">
                <a:latin typeface="Aptos" panose="020B0004020202020204" pitchFamily="34" charset="0"/>
              </a:rPr>
              <a:t>Children can be considered where clinically appropriate</a:t>
            </a:r>
          </a:p>
          <a:p>
            <a:pPr lvl="1"/>
            <a:endParaRPr lang="en-GB" dirty="0">
              <a:latin typeface="Aptos" panose="020B0004020202020204" pitchFamily="34" charset="0"/>
            </a:endParaRPr>
          </a:p>
          <a:p>
            <a:r>
              <a:rPr lang="en-GB" b="1" dirty="0">
                <a:latin typeface="Aptos" panose="020B0004020202020204" pitchFamily="34" charset="0"/>
              </a:rPr>
              <a:t>When and where to test?</a:t>
            </a:r>
          </a:p>
          <a:p>
            <a:pPr lvl="1"/>
            <a:r>
              <a:rPr lang="en-GB" dirty="0">
                <a:latin typeface="Aptos" panose="020B0004020202020204" pitchFamily="34" charset="0"/>
              </a:rPr>
              <a:t>Do not delay treatment, if poor metaboliser – change treatment </a:t>
            </a:r>
          </a:p>
          <a:p>
            <a:pPr lvl="1"/>
            <a:r>
              <a:rPr lang="en-GB" dirty="0">
                <a:latin typeface="Aptos" panose="020B0004020202020204" pitchFamily="34" charset="0"/>
              </a:rPr>
              <a:t>Acute stroke ward vs after discharge? </a:t>
            </a:r>
          </a:p>
          <a:p>
            <a:pPr marL="914400" lvl="2" indent="0">
              <a:buNone/>
            </a:pPr>
            <a:endParaRPr lang="en-GB" dirty="0">
              <a:latin typeface="Aptos" panose="020B0004020202020204" pitchFamily="34" charset="0"/>
            </a:endParaRPr>
          </a:p>
          <a:p>
            <a:r>
              <a:rPr lang="en-GB" b="1" dirty="0">
                <a:latin typeface="Aptos" panose="020B0004020202020204" pitchFamily="34" charset="0"/>
              </a:rPr>
              <a:t>Shared decision making?</a:t>
            </a:r>
          </a:p>
          <a:p>
            <a:pPr lvl="1"/>
            <a:r>
              <a:rPr lang="en-GB" dirty="0">
                <a:latin typeface="Aptos" panose="020B0004020202020204" pitchFamily="34" charset="0"/>
              </a:rPr>
              <a:t>Consent vs capacity</a:t>
            </a:r>
          </a:p>
          <a:p>
            <a:pPr lvl="1"/>
            <a:r>
              <a:rPr lang="en-GB" dirty="0">
                <a:latin typeface="Aptos" panose="020B0004020202020204" pitchFamily="34" charset="0"/>
              </a:rPr>
              <a:t>Clinical pathway stroke unit vs GP/primary care</a:t>
            </a:r>
          </a:p>
          <a:p>
            <a:pPr marL="0" indent="0">
              <a:buNone/>
            </a:pPr>
            <a:endParaRPr lang="en-GB" dirty="0">
              <a:latin typeface="Aptos" panose="020B0004020202020204" pitchFamily="34" charset="0"/>
            </a:endParaRPr>
          </a:p>
          <a:p>
            <a:r>
              <a:rPr lang="en-GB" b="1" dirty="0">
                <a:latin typeface="Aptos" panose="020B0004020202020204" pitchFamily="34" charset="0"/>
              </a:rPr>
              <a:t>What are the implications for other drugs? </a:t>
            </a:r>
          </a:p>
          <a:p>
            <a:endParaRPr lang="en-GB" dirty="0">
              <a:latin typeface="Aptos" panose="020B0004020202020204" pitchFamily="34" charset="0"/>
            </a:endParaRPr>
          </a:p>
          <a:p>
            <a:r>
              <a:rPr lang="en-GB" b="1" dirty="0">
                <a:latin typeface="Aptos" panose="020B0004020202020204" pitchFamily="34" charset="0"/>
              </a:rPr>
              <a:t>Consideration for the uses of other clopidogrel indications? </a:t>
            </a:r>
          </a:p>
          <a:p>
            <a:pPr marL="742950" lvl="1" indent="-285750"/>
            <a:r>
              <a:rPr lang="en-GB" dirty="0"/>
              <a:t>acute STEMI (ST-segment elevation myocardial infarction)</a:t>
            </a:r>
          </a:p>
          <a:p>
            <a:pPr marL="742950" lvl="1" indent="-285750"/>
            <a:r>
              <a:rPr lang="en-GB" dirty="0"/>
              <a:t>acute NSTEMI (non-STEMI)</a:t>
            </a:r>
          </a:p>
          <a:p>
            <a:pPr marL="742950" lvl="1" indent="-285750"/>
            <a:r>
              <a:rPr lang="en-GB" dirty="0"/>
              <a:t>ongoing secondary prevention after MI for some people</a:t>
            </a:r>
          </a:p>
          <a:p>
            <a:endParaRPr lang="en-GB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B71824C-69DD-4A55-B4C8-F45C6DF3D172}"/>
              </a:ext>
            </a:extLst>
          </p:cNvPr>
          <p:cNvSpPr/>
          <p:nvPr/>
        </p:nvSpPr>
        <p:spPr>
          <a:xfrm>
            <a:off x="6170428" y="4751977"/>
            <a:ext cx="1981113" cy="26607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E88E02-C439-A529-8353-A46CD6E1EEFE}"/>
              </a:ext>
            </a:extLst>
          </p:cNvPr>
          <p:cNvSpPr/>
          <p:nvPr/>
        </p:nvSpPr>
        <p:spPr>
          <a:xfrm>
            <a:off x="8310254" y="3429000"/>
            <a:ext cx="3318696" cy="245326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+mn-lt"/>
              </a:rPr>
              <a:t>Proton pump inhibitors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+mn-lt"/>
              </a:rPr>
              <a:t>Selective serotonin reuptake inhibitors (SSRIs)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+mn-lt"/>
              </a:rPr>
              <a:t>Tricyclic antidepressants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+mn-lt"/>
              </a:rPr>
              <a:t>Voriconazole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1B68E2-0B71-198E-EE78-0275E06DA15E}"/>
              </a:ext>
            </a:extLst>
          </p:cNvPr>
          <p:cNvSpPr txBox="1"/>
          <p:nvPr/>
        </p:nvSpPr>
        <p:spPr>
          <a:xfrm>
            <a:off x="620486" y="6530958"/>
            <a:ext cx="37011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latin typeface="Frutiger" panose="020B0500000000000000"/>
              </a:rPr>
              <a:t>Slide acknowledgement: NICE </a:t>
            </a:r>
          </a:p>
        </p:txBody>
      </p:sp>
    </p:spTree>
    <p:extLst>
      <p:ext uri="{BB962C8B-B14F-4D97-AF65-F5344CB8AC3E}">
        <p14:creationId xmlns:p14="http://schemas.microsoft.com/office/powerpoint/2010/main" val="293773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1E9C-50C5-D527-6F64-E3E9147A1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473"/>
            <a:ext cx="10515600" cy="516619"/>
          </a:xfrm>
        </p:spPr>
        <p:txBody>
          <a:bodyPr>
            <a:noAutofit/>
          </a:bodyPr>
          <a:lstStyle/>
          <a:p>
            <a:r>
              <a:rPr lang="en-GB" sz="4400" dirty="0"/>
              <a:t>Step 2: Impact assessment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9E4841-805D-872A-E625-D4E16B4723E4}"/>
              </a:ext>
            </a:extLst>
          </p:cNvPr>
          <p:cNvSpPr/>
          <p:nvPr/>
        </p:nvSpPr>
        <p:spPr>
          <a:xfrm>
            <a:off x="4370453" y="2923801"/>
            <a:ext cx="2797629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/>
              <a:t>CYP2C19</a:t>
            </a:r>
            <a:r>
              <a:rPr lang="en-GB" sz="2000" b="1" dirty="0"/>
              <a:t> testing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CD81DA-0FBD-66A5-E4EB-97095D7A984C}"/>
              </a:ext>
            </a:extLst>
          </p:cNvPr>
          <p:cNvSpPr txBox="1"/>
          <p:nvPr/>
        </p:nvSpPr>
        <p:spPr>
          <a:xfrm>
            <a:off x="2392761" y="1167165"/>
            <a:ext cx="33909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Clinical pathway and workflow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Disruptive?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Formularies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Roles &amp; responsibilities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UK based guidelines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A13E6A-A423-C9F3-689C-5D5C71F8BC85}"/>
              </a:ext>
            </a:extLst>
          </p:cNvPr>
          <p:cNvSpPr txBox="1"/>
          <p:nvPr/>
        </p:nvSpPr>
        <p:spPr>
          <a:xfrm>
            <a:off x="9100457" y="1178900"/>
            <a:ext cx="2917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Capacity to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POCT vs lab testing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Quality control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Laboratory reports and digital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Transport of samples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62D77A-273C-F5C3-6F5F-F14C11A75BA4}"/>
              </a:ext>
            </a:extLst>
          </p:cNvPr>
          <p:cNvSpPr txBox="1"/>
          <p:nvPr/>
        </p:nvSpPr>
        <p:spPr>
          <a:xfrm>
            <a:off x="9100457" y="4472436"/>
            <a:ext cx="28085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Patient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Non-genetic factors!!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Consent vs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Data sharing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Education 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 roles?  </a:t>
            </a: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B34E57-FF07-01E8-F69F-C8138F39F73F}"/>
              </a:ext>
            </a:extLst>
          </p:cNvPr>
          <p:cNvSpPr txBox="1"/>
          <p:nvPr/>
        </p:nvSpPr>
        <p:spPr>
          <a:xfrm>
            <a:off x="1852380" y="4472436"/>
            <a:ext cx="4691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Harms verses benefits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Unintended consequence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Number needed to identify for cost effectiveness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Cost of implementation &gt; cost-benefit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Patient demographics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Licensing and cost of alternative treatments</a:t>
            </a:r>
          </a:p>
        </p:txBody>
      </p:sp>
      <p:pic>
        <p:nvPicPr>
          <p:cNvPr id="16" name="Graphic 15" descr="Route (Two Pins With A Path) with solid fill">
            <a:extLst>
              <a:ext uri="{FF2B5EF4-FFF2-40B4-BE49-F238E27FC236}">
                <a16:creationId xmlns:a16="http://schemas.microsoft.com/office/drawing/2014/main" id="{75BDCD82-14F8-A64B-AF62-14D98D039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292" y="1101251"/>
            <a:ext cx="1635576" cy="1635576"/>
          </a:xfrm>
          <a:prstGeom prst="rect">
            <a:avLst/>
          </a:prstGeom>
        </p:spPr>
      </p:pic>
      <p:pic>
        <p:nvPicPr>
          <p:cNvPr id="22" name="Graphic 21" descr="Arrow: Counter-clockwise curve with solid fill">
            <a:extLst>
              <a:ext uri="{FF2B5EF4-FFF2-40B4-BE49-F238E27FC236}">
                <a16:creationId xmlns:a16="http://schemas.microsoft.com/office/drawing/2014/main" id="{5E9A48A0-B9FF-A963-B663-4AB101553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201606">
            <a:off x="3242504" y="2396718"/>
            <a:ext cx="1134073" cy="1134073"/>
          </a:xfrm>
          <a:prstGeom prst="rect">
            <a:avLst/>
          </a:prstGeom>
        </p:spPr>
      </p:pic>
      <p:pic>
        <p:nvPicPr>
          <p:cNvPr id="24" name="Graphic 23" descr="Scientist female with solid fill">
            <a:extLst>
              <a:ext uri="{FF2B5EF4-FFF2-40B4-BE49-F238E27FC236}">
                <a16:creationId xmlns:a16="http://schemas.microsoft.com/office/drawing/2014/main" id="{32A95CF8-D9B6-3E7F-D12C-270E3A9D05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42681" y="1294972"/>
            <a:ext cx="1522182" cy="1522181"/>
          </a:xfrm>
          <a:prstGeom prst="rect">
            <a:avLst/>
          </a:prstGeom>
        </p:spPr>
      </p:pic>
      <p:pic>
        <p:nvPicPr>
          <p:cNvPr id="26" name="Graphic 25" descr="Sling outline">
            <a:extLst>
              <a:ext uri="{FF2B5EF4-FFF2-40B4-BE49-F238E27FC236}">
                <a16:creationId xmlns:a16="http://schemas.microsoft.com/office/drawing/2014/main" id="{4ADD0FE6-2A59-071B-B493-59BD307151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2819" y="4531583"/>
            <a:ext cx="1492598" cy="1492598"/>
          </a:xfrm>
          <a:prstGeom prst="rect">
            <a:avLst/>
          </a:prstGeom>
        </p:spPr>
      </p:pic>
      <p:pic>
        <p:nvPicPr>
          <p:cNvPr id="28" name="Graphic 27" descr="Arrow: Counter-clockwise curve with solid fill">
            <a:extLst>
              <a:ext uri="{FF2B5EF4-FFF2-40B4-BE49-F238E27FC236}">
                <a16:creationId xmlns:a16="http://schemas.microsoft.com/office/drawing/2014/main" id="{0AF110F0-7087-2E00-729D-E3630E5C93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4700686">
            <a:off x="6792299" y="1861109"/>
            <a:ext cx="1055775" cy="1117363"/>
          </a:xfrm>
          <a:prstGeom prst="rect">
            <a:avLst/>
          </a:prstGeom>
        </p:spPr>
      </p:pic>
      <p:pic>
        <p:nvPicPr>
          <p:cNvPr id="30" name="Graphic 29" descr="Arrow: Counter-clockwise curve with solid fill">
            <a:extLst>
              <a:ext uri="{FF2B5EF4-FFF2-40B4-BE49-F238E27FC236}">
                <a16:creationId xmlns:a16="http://schemas.microsoft.com/office/drawing/2014/main" id="{CE6CFA36-4971-AD21-4380-EDC49C0778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3370264">
            <a:off x="4038717" y="3843032"/>
            <a:ext cx="1146065" cy="1146065"/>
          </a:xfrm>
          <a:prstGeom prst="rect">
            <a:avLst/>
          </a:prstGeom>
        </p:spPr>
      </p:pic>
      <p:pic>
        <p:nvPicPr>
          <p:cNvPr id="32" name="Graphic 31" descr="Person with idea outline">
            <a:extLst>
              <a:ext uri="{FF2B5EF4-FFF2-40B4-BE49-F238E27FC236}">
                <a16:creationId xmlns:a16="http://schemas.microsoft.com/office/drawing/2014/main" id="{2BCCC350-B5EC-3DED-1446-04B66182A0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71119" y="4188553"/>
            <a:ext cx="1835628" cy="1835628"/>
          </a:xfrm>
          <a:prstGeom prst="rect">
            <a:avLst/>
          </a:prstGeom>
        </p:spPr>
      </p:pic>
      <p:pic>
        <p:nvPicPr>
          <p:cNvPr id="34" name="Graphic 33" descr="Arrow: Counter-clockwise curve with solid fill">
            <a:extLst>
              <a:ext uri="{FF2B5EF4-FFF2-40B4-BE49-F238E27FC236}">
                <a16:creationId xmlns:a16="http://schemas.microsoft.com/office/drawing/2014/main" id="{796EE6A1-BD98-5DD4-D90E-8C8915109A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20055961">
            <a:off x="7184021" y="3372457"/>
            <a:ext cx="1034732" cy="108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9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1E9C-50C5-D527-6F64-E3E9147A1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515600" cy="567191"/>
          </a:xfrm>
        </p:spPr>
        <p:txBody>
          <a:bodyPr>
            <a:noAutofit/>
          </a:bodyPr>
          <a:lstStyle/>
          <a:p>
            <a:r>
              <a:rPr lang="en-GB" sz="4400" dirty="0"/>
              <a:t>Step 3: </a:t>
            </a:r>
            <a:r>
              <a:rPr lang="en-GB" sz="4400" i="1" dirty="0"/>
              <a:t>CYP2C19</a:t>
            </a:r>
            <a:r>
              <a:rPr lang="en-GB" sz="4400" dirty="0"/>
              <a:t> testing delivery methods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A84761-0259-CB83-33AB-1252E1B71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05" y="1951896"/>
            <a:ext cx="9654390" cy="41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9C3E4ED-2C7F-2EF3-A1E3-1880D07AB6D0}"/>
              </a:ext>
            </a:extLst>
          </p:cNvPr>
          <p:cNvSpPr/>
          <p:nvPr/>
        </p:nvSpPr>
        <p:spPr>
          <a:xfrm>
            <a:off x="2841172" y="1559508"/>
            <a:ext cx="2079172" cy="11212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7E1D54C-E1EC-BF0B-EE68-44663B45E93E}"/>
              </a:ext>
            </a:extLst>
          </p:cNvPr>
          <p:cNvSpPr/>
          <p:nvPr/>
        </p:nvSpPr>
        <p:spPr>
          <a:xfrm rot="16200000">
            <a:off x="2449117" y="3705004"/>
            <a:ext cx="1589654" cy="2177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098C2-225D-AFE5-0C77-B853002D1F5C}"/>
              </a:ext>
            </a:extLst>
          </p:cNvPr>
          <p:cNvSpPr/>
          <p:nvPr/>
        </p:nvSpPr>
        <p:spPr>
          <a:xfrm>
            <a:off x="2032468" y="4569178"/>
            <a:ext cx="2422950" cy="6640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Turnaround time is important to consider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AB2D0-AB54-2980-C655-4E89261C1EA6}"/>
              </a:ext>
            </a:extLst>
          </p:cNvPr>
          <p:cNvSpPr txBox="1"/>
          <p:nvPr/>
        </p:nvSpPr>
        <p:spPr>
          <a:xfrm>
            <a:off x="576943" y="6465954"/>
            <a:ext cx="37011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1" dirty="0">
                <a:solidFill>
                  <a:srgbClr val="000000"/>
                </a:solidFill>
                <a:effectLst/>
                <a:latin typeface="Frutiger" panose="020B0500000000000000"/>
              </a:rPr>
              <a:t>https://doi.org/10.1038/s41390-021-01499-2.</a:t>
            </a:r>
            <a:endParaRPr lang="en-GB" sz="1200" i="1" dirty="0">
              <a:latin typeface="Frutiger" panose="020B0500000000000000"/>
            </a:endParaRP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4C76B36A-4286-9AC2-8EE2-66D73164FEBC}"/>
              </a:ext>
            </a:extLst>
          </p:cNvPr>
          <p:cNvSpPr/>
          <p:nvPr/>
        </p:nvSpPr>
        <p:spPr>
          <a:xfrm>
            <a:off x="1423617" y="3085780"/>
            <a:ext cx="1556657" cy="141690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6D09B-F068-DC7A-5FF0-B622C9DBCE54}"/>
              </a:ext>
            </a:extLst>
          </p:cNvPr>
          <p:cNvSpPr txBox="1"/>
          <p:nvPr/>
        </p:nvSpPr>
        <p:spPr>
          <a:xfrm>
            <a:off x="1591726" y="2777214"/>
            <a:ext cx="118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Hours</a:t>
            </a:r>
          </a:p>
        </p:txBody>
      </p:sp>
    </p:spTree>
    <p:extLst>
      <p:ext uri="{BB962C8B-B14F-4D97-AF65-F5344CB8AC3E}">
        <p14:creationId xmlns:p14="http://schemas.microsoft.com/office/powerpoint/2010/main" val="174501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18BBB2-AFA1-1080-C3A2-11E6AF553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93" y="300687"/>
            <a:ext cx="10515600" cy="515821"/>
          </a:xfrm>
        </p:spPr>
        <p:txBody>
          <a:bodyPr>
            <a:normAutofit fontScale="90000"/>
          </a:bodyPr>
          <a:lstStyle/>
          <a:p>
            <a:r>
              <a:rPr lang="en-GB" dirty="0"/>
              <a:t>Why focus on </a:t>
            </a:r>
            <a:r>
              <a:rPr lang="en-GB" i="1" dirty="0"/>
              <a:t>CYP2C19</a:t>
            </a:r>
            <a:r>
              <a:rPr lang="en-GB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B7F799-5123-15B8-C745-26121F431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93" y="1067297"/>
            <a:ext cx="9974503" cy="29835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EC18CF-BA96-DEC1-55A0-B05F149EC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703" y="4301662"/>
            <a:ext cx="9542795" cy="22886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F002D1-3C64-5398-C313-AD08A1CF8E81}"/>
              </a:ext>
            </a:extLst>
          </p:cNvPr>
          <p:cNvCxnSpPr>
            <a:cxnSpLocks/>
          </p:cNvCxnSpPr>
          <p:nvPr/>
        </p:nvCxnSpPr>
        <p:spPr>
          <a:xfrm>
            <a:off x="892035" y="3242736"/>
            <a:ext cx="218893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334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F9A7B-E0E8-DE32-670E-9A977B5F9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893" y="314152"/>
            <a:ext cx="10515600" cy="434837"/>
          </a:xfrm>
        </p:spPr>
        <p:txBody>
          <a:bodyPr>
            <a:noAutofit/>
          </a:bodyPr>
          <a:lstStyle/>
          <a:p>
            <a:r>
              <a:rPr lang="en-GB" sz="4000" dirty="0"/>
              <a:t>Step 4: Integrating </a:t>
            </a:r>
            <a:r>
              <a:rPr lang="en-GB" sz="4000" i="1" dirty="0"/>
              <a:t>CYP2C19</a:t>
            </a:r>
            <a:r>
              <a:rPr lang="en-GB" sz="4000" dirty="0"/>
              <a:t> data into systems </a:t>
            </a:r>
            <a:endParaRPr lang="en-GB" sz="4000" dirty="0">
              <a:solidFill>
                <a:srgbClr val="0070C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AC2BEAA-1EBD-1D92-4B86-3619F786D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39" y="1360542"/>
            <a:ext cx="5025861" cy="51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35C88E-DE72-CA3B-790A-36E83068B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164" y="852680"/>
            <a:ext cx="5348027" cy="58798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78F454-DA93-6456-698C-CB2EAC73A331}"/>
              </a:ext>
            </a:extLst>
          </p:cNvPr>
          <p:cNvSpPr txBox="1"/>
          <p:nvPr/>
        </p:nvSpPr>
        <p:spPr>
          <a:xfrm>
            <a:off x="3108134" y="5306284"/>
            <a:ext cx="1280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C00000"/>
                </a:solidFill>
                <a:latin typeface="Aptos" panose="020B0004020202020204" pitchFamily="34" charset="0"/>
              </a:rPr>
              <a:t>SNOMED-CT</a:t>
            </a:r>
          </a:p>
          <a:p>
            <a:pPr algn="ctr"/>
            <a:r>
              <a:rPr lang="en-GB" sz="2400" b="1" i="1" dirty="0">
                <a:solidFill>
                  <a:srgbClr val="C00000"/>
                </a:solidFill>
                <a:latin typeface="Aptos" panose="020B0004020202020204" pitchFamily="34" charset="0"/>
              </a:rPr>
              <a:t>codes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D79B0E-BD76-101A-DB1E-06DF27416D0C}"/>
              </a:ext>
            </a:extLst>
          </p:cNvPr>
          <p:cNvSpPr txBox="1"/>
          <p:nvPr/>
        </p:nvSpPr>
        <p:spPr>
          <a:xfrm>
            <a:off x="4193176" y="2485890"/>
            <a:ext cx="1902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Secure data storage</a:t>
            </a:r>
          </a:p>
        </p:txBody>
      </p:sp>
    </p:spTree>
    <p:extLst>
      <p:ext uri="{BB962C8B-B14F-4D97-AF65-F5344CB8AC3E}">
        <p14:creationId xmlns:p14="http://schemas.microsoft.com/office/powerpoint/2010/main" val="230147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52D4-281C-9032-9F47-641C2F0B3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31" y="2627255"/>
            <a:ext cx="10994098" cy="936171"/>
          </a:xfrm>
        </p:spPr>
        <p:txBody>
          <a:bodyPr>
            <a:normAutofit/>
          </a:bodyPr>
          <a:lstStyle/>
          <a:p>
            <a:r>
              <a:rPr lang="en-GB" sz="4400" dirty="0"/>
              <a:t>Step 5: Resources to interpret </a:t>
            </a:r>
            <a:r>
              <a:rPr lang="en-GB" sz="4400" i="1" dirty="0"/>
              <a:t>CYP2C19 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07D2E35-1385-A795-2C72-973A63DF67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i="1" dirty="0">
                <a:solidFill>
                  <a:schemeClr val="tx1"/>
                </a:solidFill>
              </a:rPr>
              <a:t>What’s out there? </a:t>
            </a:r>
          </a:p>
        </p:txBody>
      </p:sp>
    </p:spTree>
    <p:extLst>
      <p:ext uri="{BB962C8B-B14F-4D97-AF65-F5344CB8AC3E}">
        <p14:creationId xmlns:p14="http://schemas.microsoft.com/office/powerpoint/2010/main" val="1119345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D4E93D-68FB-18F1-5E43-5886922B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41" y="202209"/>
            <a:ext cx="10515600" cy="771217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Aptos Display" panose="020B0004020202020204" pitchFamily="34" charset="0"/>
              </a:rPr>
              <a:t>Resources – </a:t>
            </a:r>
            <a:r>
              <a:rPr lang="en-GB" sz="4000" i="1" dirty="0">
                <a:solidFill>
                  <a:schemeClr val="accent1"/>
                </a:solidFill>
                <a:latin typeface="Aptos Display" panose="020B0004020202020204" pitchFamily="34" charset="0"/>
              </a:rPr>
              <a:t>for an overview of a gene</a:t>
            </a:r>
            <a:endParaRPr lang="en-GB" sz="4000" i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931A2-A96D-68FE-3708-D2292B3AD2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145918"/>
            <a:ext cx="10515600" cy="14365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000" b="1" dirty="0" err="1">
                <a:latin typeface="Aptos Display" panose="020B0004020202020204" pitchFamily="34" charset="0"/>
              </a:rPr>
              <a:t>GeNotes</a:t>
            </a:r>
            <a:r>
              <a:rPr lang="en-GB" sz="2000" b="1" dirty="0">
                <a:latin typeface="Aptos Display" panose="020B0004020202020204" pitchFamily="34" charset="0"/>
              </a:rPr>
              <a:t> </a:t>
            </a:r>
          </a:p>
          <a:p>
            <a:r>
              <a:rPr lang="en-GB" sz="2000" b="1" dirty="0">
                <a:latin typeface="Aptos Display" panose="020B0004020202020204" pitchFamily="34" charset="0"/>
              </a:rPr>
              <a:t>Just in time </a:t>
            </a:r>
            <a:r>
              <a:rPr lang="en-GB" sz="2000" dirty="0">
                <a:latin typeface="Aptos Display" panose="020B0004020202020204" pitchFamily="34" charset="0"/>
              </a:rPr>
              <a:t>resources which also</a:t>
            </a:r>
            <a:r>
              <a:rPr lang="en-GB" sz="2000" b="1" dirty="0">
                <a:latin typeface="Aptos Display" panose="020B0004020202020204" pitchFamily="34" charset="0"/>
              </a:rPr>
              <a:t> signposts </a:t>
            </a:r>
            <a:r>
              <a:rPr lang="en-GB" sz="2000" dirty="0">
                <a:latin typeface="Aptos Display" panose="020B0004020202020204" pitchFamily="34" charset="0"/>
              </a:rPr>
              <a:t>you to international guidelines and other useful papers and resources. </a:t>
            </a:r>
          </a:p>
          <a:p>
            <a:r>
              <a:rPr lang="en-GB" sz="2000" dirty="0">
                <a:latin typeface="Aptos Display" panose="020B0004020202020204" pitchFamily="34" charset="0"/>
              </a:rPr>
              <a:t>A quick overview of the information with an example clinical scenario.</a:t>
            </a:r>
          </a:p>
          <a:p>
            <a:r>
              <a:rPr lang="en-GB" sz="2000" dirty="0">
                <a:latin typeface="Aptos Display" panose="020B0004020202020204" pitchFamily="34" charset="0"/>
              </a:rPr>
              <a:t>PIL available - Cincinnati Children’s Hospital</a:t>
            </a:r>
          </a:p>
          <a:p>
            <a:pPr marL="0" indent="0">
              <a:buNone/>
            </a:pPr>
            <a:endParaRPr lang="en-GB" sz="2000" dirty="0">
              <a:latin typeface="Aptos Display" panose="020B0004020202020204" pitchFamily="34" charset="0"/>
            </a:endParaRPr>
          </a:p>
          <a:p>
            <a:endParaRPr lang="en-GB" sz="2000" dirty="0">
              <a:latin typeface="Aptos Display" panose="020B0004020202020204" pitchFamily="34" charset="0"/>
            </a:endParaRPr>
          </a:p>
          <a:p>
            <a:endParaRPr lang="en-GB" sz="2000" dirty="0">
              <a:latin typeface="Aptos Display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482288-97A5-B9DE-1BFC-A1E1F0F86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41" y="3023487"/>
            <a:ext cx="3924920" cy="33681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AE96B6-0663-F6C9-E1E7-606267C9F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292" y="3095830"/>
            <a:ext cx="3636565" cy="19513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BD15D9-31CB-5A8C-3D97-2C0DAEE90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274" y="2881254"/>
            <a:ext cx="3590447" cy="3652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5D408D-39C0-95AD-F79B-F6CD4C30D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856" y="3023487"/>
            <a:ext cx="3167497" cy="35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03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79D7-986B-D2D1-A300-EC224D82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15" y="188436"/>
            <a:ext cx="10515600" cy="69067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Aptos Display" panose="020B0004020202020204" pitchFamily="34" charset="0"/>
              </a:rPr>
              <a:t>Resources – </a:t>
            </a:r>
            <a:r>
              <a:rPr lang="en-GB" sz="4000" i="1" dirty="0">
                <a:solidFill>
                  <a:schemeClr val="accent1"/>
                </a:solidFill>
                <a:latin typeface="Aptos Display" panose="020B0004020202020204" pitchFamily="34" charset="0"/>
              </a:rPr>
              <a:t>to aid interpretation</a:t>
            </a:r>
            <a:endParaRPr lang="en-GB" sz="4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924C8-54CA-6077-1936-3AB29F1EE8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3615" y="1319751"/>
            <a:ext cx="4734899" cy="5043341"/>
          </a:xfrm>
        </p:spPr>
        <p:txBody>
          <a:bodyPr>
            <a:normAutofit fontScale="92500" lnSpcReduction="10000"/>
          </a:bodyPr>
          <a:lstStyle/>
          <a:p>
            <a:r>
              <a:rPr lang="en-GB" sz="2000" b="1" dirty="0">
                <a:latin typeface="Aptos" panose="020B0004020202020204" pitchFamily="34" charset="0"/>
              </a:rPr>
              <a:t>Published guidelines </a:t>
            </a:r>
          </a:p>
          <a:p>
            <a:pPr lvl="1"/>
            <a:r>
              <a:rPr lang="en-GB" sz="1800" dirty="0">
                <a:latin typeface="Aptos" panose="020B0004020202020204" pitchFamily="34" charset="0"/>
              </a:rPr>
              <a:t>Clinical Pharmacogenetics Implementation Consortium (CPIC) </a:t>
            </a:r>
            <a:r>
              <a:rPr lang="en-GB" sz="1800" dirty="0">
                <a:latin typeface="Aptos" panose="020B0004020202020204" pitchFamily="34" charset="0"/>
                <a:hlinkClick r:id="rId2"/>
              </a:rPr>
              <a:t>Guidelines – CPIC (cpicpgx.org)</a:t>
            </a:r>
            <a:endParaRPr lang="en-GB" sz="1800" dirty="0">
              <a:latin typeface="Aptos" panose="020B0004020202020204" pitchFamily="34" charset="0"/>
            </a:endParaRPr>
          </a:p>
          <a:p>
            <a:pPr lvl="1"/>
            <a:r>
              <a:rPr lang="en-GB" sz="1800" dirty="0">
                <a:latin typeface="Aptos" panose="020B0004020202020204" pitchFamily="34" charset="0"/>
              </a:rPr>
              <a:t>Dutch Pharmacogenetics Working Group (DPWG)</a:t>
            </a:r>
          </a:p>
          <a:p>
            <a:pPr marL="457200" lvl="1" indent="0">
              <a:buNone/>
            </a:pPr>
            <a:endParaRPr lang="en-GB" sz="2000" dirty="0">
              <a:latin typeface="Aptos" panose="020B0004020202020204" pitchFamily="34" charset="0"/>
            </a:endParaRPr>
          </a:p>
          <a:p>
            <a:r>
              <a:rPr lang="en-GB" sz="2000" b="1" dirty="0">
                <a:latin typeface="Aptos" panose="020B0004020202020204" pitchFamily="34" charset="0"/>
              </a:rPr>
              <a:t>Production information</a:t>
            </a:r>
          </a:p>
          <a:p>
            <a:pPr lvl="1"/>
            <a:r>
              <a:rPr lang="en-GB" sz="1800" dirty="0">
                <a:latin typeface="Aptos" panose="020B0004020202020204" pitchFamily="34" charset="0"/>
              </a:rPr>
              <a:t>Summary of Product Characteristics </a:t>
            </a:r>
          </a:p>
          <a:p>
            <a:pPr lvl="1"/>
            <a:r>
              <a:rPr lang="en-GB" sz="1800" dirty="0">
                <a:latin typeface="Aptos" panose="020B0004020202020204" pitchFamily="34" charset="0"/>
              </a:rPr>
              <a:t>BNF </a:t>
            </a:r>
          </a:p>
          <a:p>
            <a:pPr lvl="1"/>
            <a:endParaRPr lang="en-GB" sz="1800" dirty="0">
              <a:latin typeface="Aptos" panose="020B0004020202020204" pitchFamily="34" charset="0"/>
            </a:endParaRPr>
          </a:p>
          <a:p>
            <a:r>
              <a:rPr lang="en-GB" sz="2000" b="1" dirty="0">
                <a:latin typeface="Aptos" panose="020B0004020202020204" pitchFamily="34" charset="0"/>
              </a:rPr>
              <a:t>Online tools/apps – to aid interpretation</a:t>
            </a:r>
          </a:p>
          <a:p>
            <a:pPr lvl="1"/>
            <a:r>
              <a:rPr lang="en-GB" sz="1800" dirty="0" err="1">
                <a:latin typeface="Aptos" panose="020B0004020202020204" pitchFamily="34" charset="0"/>
              </a:rPr>
              <a:t>PharmGKB</a:t>
            </a:r>
            <a:r>
              <a:rPr lang="en-GB" sz="1800" dirty="0">
                <a:latin typeface="Aptos" panose="020B0004020202020204" pitchFamily="34" charset="0"/>
              </a:rPr>
              <a:t> </a:t>
            </a:r>
          </a:p>
          <a:p>
            <a:pPr lvl="2"/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DNA-Driven Rx (pharmgkb.org)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or can use </a:t>
            </a:r>
          </a:p>
          <a:p>
            <a:pPr lvl="2"/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GSI: Genotype Selection Interface (pharmgkb.org)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lvl="1" indent="0">
              <a:buNone/>
            </a:pPr>
            <a:endParaRPr lang="en-GB" sz="1600" b="1" dirty="0">
              <a:latin typeface="Aptos" panose="020B00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B58AF3-09E0-2CA8-6E83-58378C2D7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1241" y="1079774"/>
            <a:ext cx="3556694" cy="1185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062204-C894-E79D-A2A7-B55964CB1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3488" y="2171773"/>
            <a:ext cx="5410213" cy="177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173ACE-08F1-7E3B-D7B7-BD933EE46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8513" y="4017331"/>
            <a:ext cx="5996473" cy="2320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9CA706-5A4E-BC39-4693-D7502A3BA9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2364" y="4458201"/>
            <a:ext cx="2385092" cy="22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4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00DB-8520-29C8-ED05-28D882FB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626" y="697041"/>
            <a:ext cx="3813126" cy="714753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How are the results interpreted? </a:t>
            </a:r>
            <a:endParaRPr lang="en-GB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96851A-8D01-954F-EF06-5C2F0CE4A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508792"/>
              </p:ext>
            </p:extLst>
          </p:nvPr>
        </p:nvGraphicFramePr>
        <p:xfrm>
          <a:off x="771526" y="2620794"/>
          <a:ext cx="3519984" cy="183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563">
                  <a:extLst>
                    <a:ext uri="{9D8B030D-6E8A-4147-A177-3AD203B41FA5}">
                      <a16:colId xmlns:a16="http://schemas.microsoft.com/office/drawing/2014/main" val="866610311"/>
                    </a:ext>
                  </a:extLst>
                </a:gridCol>
                <a:gridCol w="1852421">
                  <a:extLst>
                    <a:ext uri="{9D8B030D-6E8A-4147-A177-3AD203B41FA5}">
                      <a16:colId xmlns:a16="http://schemas.microsoft.com/office/drawing/2014/main" val="2225250454"/>
                    </a:ext>
                  </a:extLst>
                </a:gridCol>
              </a:tblGrid>
              <a:tr h="36893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ptos" panose="020B0004020202020204" pitchFamily="34" charset="0"/>
                        </a:rPr>
                        <a:t>GENEOTYPE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ptos" panose="020B0004020202020204" pitchFamily="34" charset="0"/>
                        </a:rPr>
                        <a:t>PHENOTYPE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184623"/>
                  </a:ext>
                </a:extLst>
              </a:tr>
              <a:tr h="328474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CYP2C19*1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Normal function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085339"/>
                  </a:ext>
                </a:extLst>
              </a:tr>
              <a:tr h="30006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CYP2C19*2 </a:t>
                      </a:r>
                      <a:endParaRPr lang="en-GB" sz="1800" b="0" i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Loss of function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997659"/>
                  </a:ext>
                </a:extLst>
              </a:tr>
              <a:tr h="271657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CYP2C19*3</a:t>
                      </a:r>
                      <a:endParaRPr lang="en-GB" sz="1800" b="0" i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Loss of function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648123"/>
                  </a:ext>
                </a:extLst>
              </a:tr>
              <a:tr h="296515">
                <a:tc>
                  <a:txBody>
                    <a:bodyPr/>
                    <a:lstStyle/>
                    <a:p>
                      <a:pPr algn="ctr"/>
                      <a:r>
                        <a:rPr lang="en-GB" b="0" i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CYP2C19*17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Gain of function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96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A7584B-D143-C874-D952-85B8D3996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715331"/>
              </p:ext>
            </p:extLst>
          </p:nvPr>
        </p:nvGraphicFramePr>
        <p:xfrm>
          <a:off x="5008469" y="442169"/>
          <a:ext cx="6843870" cy="6338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290">
                  <a:extLst>
                    <a:ext uri="{9D8B030D-6E8A-4147-A177-3AD203B41FA5}">
                      <a16:colId xmlns:a16="http://schemas.microsoft.com/office/drawing/2014/main" val="3266220516"/>
                    </a:ext>
                  </a:extLst>
                </a:gridCol>
                <a:gridCol w="2281290">
                  <a:extLst>
                    <a:ext uri="{9D8B030D-6E8A-4147-A177-3AD203B41FA5}">
                      <a16:colId xmlns:a16="http://schemas.microsoft.com/office/drawing/2014/main" val="463714487"/>
                    </a:ext>
                  </a:extLst>
                </a:gridCol>
                <a:gridCol w="2281290">
                  <a:extLst>
                    <a:ext uri="{9D8B030D-6E8A-4147-A177-3AD203B41FA5}">
                      <a16:colId xmlns:a16="http://schemas.microsoft.com/office/drawing/2014/main" val="3751796682"/>
                    </a:ext>
                  </a:extLst>
                </a:gridCol>
              </a:tblGrid>
              <a:tr h="328251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Aptos" panose="020B0004020202020204" pitchFamily="34" charset="0"/>
                          <a:ea typeface="Inter SemiBold" panose="02000503000000020004" pitchFamily="2" charset="0"/>
                        </a:rPr>
                        <a:t>Phenotype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80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Aptos" panose="020B0004020202020204" pitchFamily="34" charset="0"/>
                          <a:ea typeface="Inter SemiBold" panose="02000503000000020004" pitchFamily="2" charset="0"/>
                        </a:rPr>
                        <a:t>Diplotype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80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Aptos" panose="020B0004020202020204" pitchFamily="34" charset="0"/>
                          <a:ea typeface="Inter SemiBold" panose="02000503000000020004" pitchFamily="2" charset="0"/>
                        </a:rPr>
                        <a:t>Action on the drug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80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118332"/>
                  </a:ext>
                </a:extLst>
              </a:tr>
              <a:tr h="102484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1600" dirty="0">
                          <a:latin typeface="Aptos" panose="020B0004020202020204" pitchFamily="34" charset="0"/>
                        </a:rPr>
                        <a:t>Ultrarapid metabolisers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1600" dirty="0">
                          <a:latin typeface="Aptos" panose="020B0004020202020204" pitchFamily="34" charset="0"/>
                        </a:rPr>
                        <a:t>Two increased function alleles (*17/*17)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1600" dirty="0">
                          <a:latin typeface="Aptos" panose="020B0004020202020204" pitchFamily="34" charset="0"/>
                        </a:rPr>
                        <a:t>Can use clopidogrel at standard doses with desired effectiveness and no increased bleeding risk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221972"/>
                  </a:ext>
                </a:extLst>
              </a:tr>
              <a:tr h="102484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1600" dirty="0">
                          <a:latin typeface="Aptos" panose="020B0004020202020204" pitchFamily="34" charset="0"/>
                        </a:rPr>
                        <a:t>Normal metaboliser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1600" dirty="0">
                          <a:latin typeface="Aptos" panose="020B0004020202020204" pitchFamily="34" charset="0"/>
                        </a:rPr>
                        <a:t>2x normal functional alleles (*1/*1)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348664"/>
                  </a:ext>
                </a:extLst>
              </a:tr>
              <a:tr h="80427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1600" dirty="0">
                          <a:latin typeface="Aptos" panose="020B0004020202020204" pitchFamily="34" charset="0"/>
                        </a:rPr>
                        <a:t>Intermediate metabolisers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1600" dirty="0">
                          <a:latin typeface="Aptos" panose="020B0004020202020204" pitchFamily="34" charset="0"/>
                        </a:rPr>
                        <a:t>One normal function allele and one no function allele (*1/*2) OR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1600" dirty="0">
                          <a:latin typeface="Aptos" panose="020B0004020202020204" pitchFamily="34" charset="0"/>
                        </a:rPr>
                        <a:t>One increased function allele and one no function allele (*17/*2)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1600" dirty="0">
                          <a:latin typeface="Aptos" panose="020B0004020202020204" pitchFamily="34" charset="0"/>
                        </a:rPr>
                        <a:t>Reduced clopidogrel effectiveness: consider an alternative antiplatelet drug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5306"/>
                  </a:ext>
                </a:extLst>
              </a:tr>
              <a:tr h="119995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1600" dirty="0">
                          <a:latin typeface="Aptos" panose="020B0004020202020204" pitchFamily="34" charset="0"/>
                        </a:rPr>
                        <a:t>Poor metabolisers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GB" sz="160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ptos" panose="020B0004020202020204" pitchFamily="34" charset="0"/>
                        </a:rPr>
                        <a:t>Two loss of functional alleles (*3/*2)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ptos" panose="020B0004020202020204" pitchFamily="34" charset="0"/>
                        </a:rPr>
                        <a:t>Significantly reduced clopidogrel effectiveness: avoid clopidogrel and consider an alternative antiplatelet drug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252526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92AEF93F-D103-D547-E6E0-BB8A59C87D34}"/>
              </a:ext>
            </a:extLst>
          </p:cNvPr>
          <p:cNvSpPr/>
          <p:nvPr/>
        </p:nvSpPr>
        <p:spPr>
          <a:xfrm>
            <a:off x="4409001" y="3495355"/>
            <a:ext cx="462109" cy="354737"/>
          </a:xfrm>
          <a:prstGeom prst="rightArrow">
            <a:avLst/>
          </a:prstGeom>
          <a:solidFill>
            <a:srgbClr val="2280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3583D-98C6-BF4D-466C-4BD140E9A4DB}"/>
              </a:ext>
            </a:extLst>
          </p:cNvPr>
          <p:cNvSpPr txBox="1"/>
          <p:nvPr/>
        </p:nvSpPr>
        <p:spPr>
          <a:xfrm>
            <a:off x="1781902" y="4596948"/>
            <a:ext cx="1268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*ethnicity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2149A-1AB3-505F-8FB9-09491DFE8F0F}"/>
              </a:ext>
            </a:extLst>
          </p:cNvPr>
          <p:cNvSpPr txBox="1"/>
          <p:nvPr/>
        </p:nvSpPr>
        <p:spPr>
          <a:xfrm>
            <a:off x="620486" y="6530958"/>
            <a:ext cx="37011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latin typeface="Frutiger" panose="020B0500000000000000"/>
              </a:rPr>
              <a:t>Slide acknowledgement: NICE </a:t>
            </a:r>
          </a:p>
        </p:txBody>
      </p:sp>
    </p:spTree>
    <p:extLst>
      <p:ext uri="{BB962C8B-B14F-4D97-AF65-F5344CB8AC3E}">
        <p14:creationId xmlns:p14="http://schemas.microsoft.com/office/powerpoint/2010/main" val="923208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93AD-2F3A-18AD-51A2-6CE40E19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286" y="417330"/>
            <a:ext cx="6376639" cy="320232"/>
          </a:xfrm>
        </p:spPr>
        <p:txBody>
          <a:bodyPr>
            <a:noAutofit/>
          </a:bodyPr>
          <a:lstStyle/>
          <a:p>
            <a:r>
              <a:rPr lang="en-GB" sz="4400" dirty="0"/>
              <a:t>Developing guidelines…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34F530-9D65-245C-ADD3-5AFCE591434B}"/>
              </a:ext>
            </a:extLst>
          </p:cNvPr>
          <p:cNvSpPr/>
          <p:nvPr/>
        </p:nvSpPr>
        <p:spPr>
          <a:xfrm>
            <a:off x="838200" y="1435396"/>
            <a:ext cx="2096386" cy="122274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CYP2C19 </a:t>
            </a:r>
            <a:r>
              <a:rPr lang="en-GB" dirty="0"/>
              <a:t>ultrarapid and rapid metabolisers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E90FA0-0BA8-2B3A-B097-73748770BFEC}"/>
              </a:ext>
            </a:extLst>
          </p:cNvPr>
          <p:cNvSpPr/>
          <p:nvPr/>
        </p:nvSpPr>
        <p:spPr>
          <a:xfrm>
            <a:off x="3475075" y="1435396"/>
            <a:ext cx="2096386" cy="12227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CYP2C19 </a:t>
            </a:r>
            <a:r>
              <a:rPr lang="en-GB" dirty="0"/>
              <a:t>normal metabolisers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A60C3E-1576-6797-0179-C6C868C70C8E}"/>
              </a:ext>
            </a:extLst>
          </p:cNvPr>
          <p:cNvSpPr/>
          <p:nvPr/>
        </p:nvSpPr>
        <p:spPr>
          <a:xfrm>
            <a:off x="6764078" y="1435396"/>
            <a:ext cx="2050313" cy="122274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CYP2C19</a:t>
            </a:r>
            <a:r>
              <a:rPr lang="en-GB" dirty="0"/>
              <a:t> intermediate metabolisers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392C8A-2F58-5EC7-9A48-F5A12F01CDDE}"/>
              </a:ext>
            </a:extLst>
          </p:cNvPr>
          <p:cNvSpPr/>
          <p:nvPr/>
        </p:nvSpPr>
        <p:spPr>
          <a:xfrm>
            <a:off x="9500190" y="1435396"/>
            <a:ext cx="2096385" cy="119040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CYP2C19</a:t>
            </a:r>
            <a:r>
              <a:rPr lang="en-GB" dirty="0"/>
              <a:t> poor metabolisers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78BDC7-3972-E469-6137-570DCEE27C33}"/>
              </a:ext>
            </a:extLst>
          </p:cNvPr>
          <p:cNvSpPr/>
          <p:nvPr/>
        </p:nvSpPr>
        <p:spPr>
          <a:xfrm>
            <a:off x="838200" y="3203058"/>
            <a:ext cx="2096386" cy="183411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Increased clopidogrel bioactivation. No association with higher bleeding risk.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847E91-764E-EC31-D1AE-621F4CAB5B00}"/>
              </a:ext>
            </a:extLst>
          </p:cNvPr>
          <p:cNvSpPr/>
          <p:nvPr/>
        </p:nvSpPr>
        <p:spPr>
          <a:xfrm>
            <a:off x="3475075" y="3429000"/>
            <a:ext cx="2096386" cy="12227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Normal clopidogrel bioactivation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C10E68-5924-5CA3-5457-D08EF987B2C2}"/>
              </a:ext>
            </a:extLst>
          </p:cNvPr>
          <p:cNvSpPr/>
          <p:nvPr/>
        </p:nvSpPr>
        <p:spPr>
          <a:xfrm>
            <a:off x="838199" y="5584749"/>
            <a:ext cx="4733253" cy="54226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Initiate standard dose*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1CEACD-89F7-9FEE-5BB9-0DB240347FEE}"/>
              </a:ext>
            </a:extLst>
          </p:cNvPr>
          <p:cNvCxnSpPr>
            <a:stCxn id="4" idx="2"/>
            <a:endCxn id="8" idx="0"/>
          </p:cNvCxnSpPr>
          <p:nvPr/>
        </p:nvCxnSpPr>
        <p:spPr>
          <a:xfrm>
            <a:off x="1886393" y="2658140"/>
            <a:ext cx="0" cy="544918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76FA36-216A-205B-7F78-7BC96943596E}"/>
              </a:ext>
            </a:extLst>
          </p:cNvPr>
          <p:cNvCxnSpPr>
            <a:cxnSpLocks/>
          </p:cNvCxnSpPr>
          <p:nvPr/>
        </p:nvCxnSpPr>
        <p:spPr>
          <a:xfrm>
            <a:off x="4552508" y="2678962"/>
            <a:ext cx="0" cy="750038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C4F9D3-6EFF-CF57-4AF3-E05224B5FCB6}"/>
              </a:ext>
            </a:extLst>
          </p:cNvPr>
          <p:cNvCxnSpPr/>
          <p:nvPr/>
        </p:nvCxnSpPr>
        <p:spPr>
          <a:xfrm>
            <a:off x="1886393" y="5037174"/>
            <a:ext cx="0" cy="544918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AA8F3A-9071-C775-E0CB-56FB0E46EA0A}"/>
              </a:ext>
            </a:extLst>
          </p:cNvPr>
          <p:cNvCxnSpPr>
            <a:cxnSpLocks/>
          </p:cNvCxnSpPr>
          <p:nvPr/>
        </p:nvCxnSpPr>
        <p:spPr>
          <a:xfrm>
            <a:off x="4547193" y="4643548"/>
            <a:ext cx="5315" cy="938544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8CE9678-D215-588D-8618-1E0DB7386AE1}"/>
              </a:ext>
            </a:extLst>
          </p:cNvPr>
          <p:cNvSpPr/>
          <p:nvPr/>
        </p:nvSpPr>
        <p:spPr>
          <a:xfrm>
            <a:off x="6764078" y="3429000"/>
            <a:ext cx="4875028" cy="113502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Reduced clopidogrel bioactivation. Increased risk for adverse cardiac and cerebrovascular events.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B12BF3B-340D-F084-A774-6A0295F512E7}"/>
              </a:ext>
            </a:extLst>
          </p:cNvPr>
          <p:cNvCxnSpPr>
            <a:cxnSpLocks/>
          </p:cNvCxnSpPr>
          <p:nvPr/>
        </p:nvCxnSpPr>
        <p:spPr>
          <a:xfrm>
            <a:off x="7805184" y="2658140"/>
            <a:ext cx="0" cy="750038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6DAC35-AC27-5D1B-FDA1-4DC17544A503}"/>
              </a:ext>
            </a:extLst>
          </p:cNvPr>
          <p:cNvCxnSpPr>
            <a:cxnSpLocks/>
          </p:cNvCxnSpPr>
          <p:nvPr/>
        </p:nvCxnSpPr>
        <p:spPr>
          <a:xfrm>
            <a:off x="10595345" y="2625800"/>
            <a:ext cx="0" cy="782378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54C5EF9-890B-DFBA-FA1F-F5F8DD8A136C}"/>
              </a:ext>
            </a:extLst>
          </p:cNvPr>
          <p:cNvCxnSpPr>
            <a:cxnSpLocks/>
          </p:cNvCxnSpPr>
          <p:nvPr/>
        </p:nvCxnSpPr>
        <p:spPr>
          <a:xfrm>
            <a:off x="9346021" y="4564026"/>
            <a:ext cx="0" cy="101806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0542E1-B081-8867-4B92-A46B6814E910}"/>
              </a:ext>
            </a:extLst>
          </p:cNvPr>
          <p:cNvSpPr/>
          <p:nvPr/>
        </p:nvSpPr>
        <p:spPr>
          <a:xfrm>
            <a:off x="6764077" y="5582092"/>
            <a:ext cx="4875029" cy="54491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Avoid clopidogrel</a:t>
            </a:r>
          </a:p>
          <a:p>
            <a:pPr algn="ctr"/>
            <a:r>
              <a:rPr lang="en-GB" dirty="0"/>
              <a:t>An alternative drug needs to be considered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9DB95-EE92-C120-2EB5-A6FB9DBAF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781" y="235264"/>
            <a:ext cx="2700564" cy="9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5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346B3-69B8-2D32-F314-505A622F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02218" cy="467995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6. Patient 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CF54B-C113-D39B-4395-90A6D0160F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5423" y="1539470"/>
            <a:ext cx="5497286" cy="4375230"/>
          </a:xfrm>
        </p:spPr>
        <p:txBody>
          <a:bodyPr>
            <a:normAutofit fontScale="92500"/>
          </a:bodyPr>
          <a:lstStyle/>
          <a:p>
            <a:r>
              <a:rPr lang="en-GB" sz="2200" b="1" dirty="0"/>
              <a:t>Consent </a:t>
            </a:r>
          </a:p>
          <a:p>
            <a:pPr lvl="1"/>
            <a:r>
              <a:rPr lang="en-GB" sz="2200" dirty="0"/>
              <a:t>Verbal or written?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b="1" dirty="0"/>
              <a:t>Lay information?</a:t>
            </a:r>
          </a:p>
          <a:p>
            <a:pPr lvl="1"/>
            <a:r>
              <a:rPr lang="en-GB" sz="2200" dirty="0"/>
              <a:t>Language barriers</a:t>
            </a:r>
          </a:p>
          <a:p>
            <a:pPr lvl="1"/>
            <a:r>
              <a:rPr lang="en-GB" sz="2200" dirty="0"/>
              <a:t>Creative/visual methods required – videos </a:t>
            </a:r>
          </a:p>
          <a:p>
            <a:pPr lvl="1"/>
            <a:endParaRPr lang="en-GB" sz="2200" dirty="0"/>
          </a:p>
          <a:p>
            <a:r>
              <a:rPr lang="en-GB" sz="2200" b="1" dirty="0"/>
              <a:t>Ideas, concerns and expectations</a:t>
            </a:r>
          </a:p>
          <a:p>
            <a:pPr lvl="1"/>
            <a:r>
              <a:rPr lang="en-GB" sz="2200" dirty="0"/>
              <a:t>Shared decision making with the patient</a:t>
            </a:r>
          </a:p>
          <a:p>
            <a:pPr lvl="1"/>
            <a:r>
              <a:rPr lang="en-GB" sz="2200" dirty="0"/>
              <a:t>Time to counsel patient:</a:t>
            </a:r>
          </a:p>
          <a:p>
            <a:pPr lvl="2"/>
            <a:r>
              <a:rPr lang="en-GB" sz="2200" dirty="0"/>
              <a:t>Pre and post pharmacogenetic counselling 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B42CCD-C930-5D68-AF24-B4A35F1B1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18" y="242105"/>
            <a:ext cx="4074851" cy="2982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3784EA-913A-18A5-6B62-3D3D2905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792" y="2774702"/>
            <a:ext cx="2808305" cy="3806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6EE68F-47DC-7A22-05CC-78990B311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3894" y="1526292"/>
            <a:ext cx="3189249" cy="339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50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0A760-86D3-0E2F-5C83-9A5204DE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63" y="360630"/>
            <a:ext cx="10515600" cy="771217"/>
          </a:xfrm>
        </p:spPr>
        <p:txBody>
          <a:bodyPr>
            <a:normAutofit fontScale="90000"/>
          </a:bodyPr>
          <a:lstStyle/>
          <a:p>
            <a:r>
              <a:rPr lang="en-GB" dirty="0"/>
              <a:t>Pharmacogenetic counselling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38E253-1553-3E96-1A11-FB730F8EFE77}"/>
              </a:ext>
            </a:extLst>
          </p:cNvPr>
          <p:cNvSpPr txBox="1"/>
          <p:nvPr/>
        </p:nvSpPr>
        <p:spPr>
          <a:xfrm>
            <a:off x="751114" y="6020566"/>
            <a:ext cx="10689772" cy="472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Mnemonics for Elements of Pretest Pharmacogenomics Counselling</a:t>
            </a:r>
            <a:r>
              <a:rPr lang="en-GB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taken from Ho TT et al. A clinician’s guide for counselling patients on results of a multigene pharmacogenomic panel. </a:t>
            </a:r>
            <a:r>
              <a:rPr lang="en-GB" sz="12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American Journal of Health-System Pharmacy</a:t>
            </a:r>
            <a:r>
              <a:rPr lang="en-GB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2022;79(19): 1634–1644. </a:t>
            </a:r>
            <a:r>
              <a:rPr lang="en-GB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2"/>
              </a:rPr>
              <a:t>https://doi.org/10.1093/ajhp/zxac189</a:t>
            </a:r>
            <a:r>
              <a:rPr lang="en-GB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E9F229-0021-17AA-6784-043BED6BC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22718"/>
              </p:ext>
            </p:extLst>
          </p:nvPr>
        </p:nvGraphicFramePr>
        <p:xfrm>
          <a:off x="914763" y="1434131"/>
          <a:ext cx="5725160" cy="19867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6870">
                  <a:extLst>
                    <a:ext uri="{9D8B030D-6E8A-4147-A177-3AD203B41FA5}">
                      <a16:colId xmlns:a16="http://schemas.microsoft.com/office/drawing/2014/main" val="2653534525"/>
                    </a:ext>
                  </a:extLst>
                </a:gridCol>
                <a:gridCol w="5368290">
                  <a:extLst>
                    <a:ext uri="{9D8B030D-6E8A-4147-A177-3AD203B41FA5}">
                      <a16:colId xmlns:a16="http://schemas.microsoft.com/office/drawing/2014/main" val="2685298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ptos" panose="020B0004020202020204" pitchFamily="34" charset="0"/>
                        </a:rPr>
                        <a:t>P</a:t>
                      </a:r>
                      <a:endParaRPr lang="en-GB" sz="16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ptos" panose="020B0004020202020204" pitchFamily="34" charset="0"/>
                        </a:rPr>
                        <a:t>Purpose and benefit of pharmacogenomic testing </a:t>
                      </a:r>
                      <a:endParaRPr lang="en-GB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7060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ptos" panose="020B0004020202020204" pitchFamily="34" charset="0"/>
                        </a:rPr>
                        <a:t>G</a:t>
                      </a:r>
                      <a:endParaRPr lang="en-GB" sz="16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EB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ptos" panose="020B0004020202020204" pitchFamily="34" charset="0"/>
                        </a:rPr>
                        <a:t>Genetic concepts</a:t>
                      </a:r>
                      <a:endParaRPr lang="en-GB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504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ptos" panose="020B0004020202020204" pitchFamily="34" charset="0"/>
                        </a:rPr>
                        <a:t>X</a:t>
                      </a:r>
                      <a:endParaRPr lang="en-GB" sz="16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ptos" panose="020B0004020202020204" pitchFamily="34" charset="0"/>
                        </a:rPr>
                        <a:t>Example of a pharmacogenomic concept</a:t>
                      </a:r>
                      <a:endParaRPr lang="en-GB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6721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ptos" panose="020B0004020202020204" pitchFamily="34" charset="0"/>
                        </a:rPr>
                        <a:t>D</a:t>
                      </a:r>
                      <a:endParaRPr lang="en-GB" sz="16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EB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ptos" panose="020B0004020202020204" pitchFamily="34" charset="0"/>
                        </a:rPr>
                        <a:t>Drawbacks of pharmacogenomic testing</a:t>
                      </a:r>
                      <a:endParaRPr lang="en-GB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635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ptos" panose="020B0004020202020204" pitchFamily="34" charset="0"/>
                        </a:rPr>
                        <a:t>R</a:t>
                      </a:r>
                      <a:endParaRPr lang="en-GB" sz="16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ptos" panose="020B0004020202020204" pitchFamily="34" charset="0"/>
                        </a:rPr>
                        <a:t>Risks and concerns</a:t>
                      </a:r>
                      <a:endParaRPr lang="en-GB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1513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ptos" panose="020B0004020202020204" pitchFamily="34" charset="0"/>
                        </a:rPr>
                        <a:t>U</a:t>
                      </a:r>
                      <a:endParaRPr lang="en-GB" sz="16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EB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ptos" panose="020B0004020202020204" pitchFamily="34" charset="0"/>
                        </a:rPr>
                        <a:t>Understand the patient’s perspective</a:t>
                      </a:r>
                      <a:endParaRPr lang="en-GB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88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ptos" panose="020B0004020202020204" pitchFamily="34" charset="0"/>
                        </a:rPr>
                        <a:t>G</a:t>
                      </a:r>
                      <a:endParaRPr lang="en-GB" sz="16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ptos" panose="020B0004020202020204" pitchFamily="34" charset="0"/>
                        </a:rPr>
                        <a:t>Game plan and process</a:t>
                      </a:r>
                      <a:endParaRPr lang="en-GB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3892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ptos" panose="020B0004020202020204" pitchFamily="34" charset="0"/>
                        </a:rPr>
                        <a:t>S</a:t>
                      </a:r>
                      <a:endParaRPr lang="en-GB" sz="16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EB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ptos" panose="020B0004020202020204" pitchFamily="34" charset="0"/>
                        </a:rPr>
                        <a:t>Sharing results </a:t>
                      </a:r>
                      <a:endParaRPr lang="en-GB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06177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0A9F0DF-E04A-178E-79C1-E89A88EB9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1902"/>
              </p:ext>
            </p:extLst>
          </p:nvPr>
        </p:nvGraphicFramePr>
        <p:xfrm>
          <a:off x="4996542" y="3763944"/>
          <a:ext cx="6738257" cy="19867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0020">
                  <a:extLst>
                    <a:ext uri="{9D8B030D-6E8A-4147-A177-3AD203B41FA5}">
                      <a16:colId xmlns:a16="http://schemas.microsoft.com/office/drawing/2014/main" val="3964632611"/>
                    </a:ext>
                  </a:extLst>
                </a:gridCol>
                <a:gridCol w="6318237">
                  <a:extLst>
                    <a:ext uri="{9D8B030D-6E8A-4147-A177-3AD203B41FA5}">
                      <a16:colId xmlns:a16="http://schemas.microsoft.com/office/drawing/2014/main" val="40009133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ptos" panose="020B0004020202020204" pitchFamily="34" charset="0"/>
                        </a:rPr>
                        <a:t>O</a:t>
                      </a:r>
                      <a:endParaRPr lang="en-GB" sz="16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ptos" panose="020B0004020202020204" pitchFamily="34" charset="0"/>
                        </a:rPr>
                        <a:t>Overview of the pharmacogenomic results</a:t>
                      </a:r>
                      <a:endParaRPr lang="en-GB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2418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ptos" panose="020B0004020202020204" pitchFamily="34" charset="0"/>
                        </a:rPr>
                        <a:t>P</a:t>
                      </a:r>
                      <a:endParaRPr lang="en-GB" sz="16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ptos" panose="020B0004020202020204" pitchFamily="34" charset="0"/>
                        </a:rPr>
                        <a:t>Pharmacogenomic interactions</a:t>
                      </a:r>
                      <a:endParaRPr lang="en-GB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193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ptos" panose="020B0004020202020204" pitchFamily="34" charset="0"/>
                        </a:rPr>
                        <a:t>T</a:t>
                      </a:r>
                      <a:endParaRPr lang="en-GB" sz="16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ptos" panose="020B0004020202020204" pitchFamily="34" charset="0"/>
                        </a:rPr>
                        <a:t>Take account of gene-drug-drug interactions</a:t>
                      </a:r>
                      <a:endParaRPr lang="en-GB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6582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ptos" panose="020B0004020202020204" pitchFamily="34" charset="0"/>
                        </a:rPr>
                        <a:t>I</a:t>
                      </a:r>
                      <a:endParaRPr lang="en-GB" sz="16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ptos" panose="020B0004020202020204" pitchFamily="34" charset="0"/>
                        </a:rPr>
                        <a:t>Initial drug change considerations</a:t>
                      </a:r>
                      <a:endParaRPr lang="en-GB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954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ptos" panose="020B0004020202020204" pitchFamily="34" charset="0"/>
                        </a:rPr>
                        <a:t>M</a:t>
                      </a:r>
                      <a:endParaRPr lang="en-GB" sz="16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ptos" panose="020B0004020202020204" pitchFamily="34" charset="0"/>
                        </a:rPr>
                        <a:t>Manage genes with future, familial and disease-risk implications</a:t>
                      </a:r>
                      <a:endParaRPr lang="en-GB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5220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ptos" panose="020B0004020202020204" pitchFamily="34" charset="0"/>
                        </a:rPr>
                        <a:t>I</a:t>
                      </a:r>
                      <a:endParaRPr lang="en-GB" sz="16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ptos" panose="020B0004020202020204" pitchFamily="34" charset="0"/>
                        </a:rPr>
                        <a:t>Interpretation and application updates over time</a:t>
                      </a:r>
                      <a:endParaRPr lang="en-GB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618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ptos" panose="020B0004020202020204" pitchFamily="34" charset="0"/>
                        </a:rPr>
                        <a:t>Z</a:t>
                      </a:r>
                      <a:endParaRPr lang="en-GB" sz="16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ptos" panose="020B0004020202020204" pitchFamily="34" charset="0"/>
                        </a:rPr>
                        <a:t>Zero in on patient comprehension</a:t>
                      </a:r>
                      <a:endParaRPr lang="en-GB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307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ptos" panose="020B0004020202020204" pitchFamily="34" charset="0"/>
                        </a:rPr>
                        <a:t>ED</a:t>
                      </a:r>
                      <a:endParaRPr lang="en-GB" sz="16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ptos" panose="020B0004020202020204" pitchFamily="34" charset="0"/>
                        </a:rPr>
                        <a:t>Education about sharing results and supplemental information</a:t>
                      </a:r>
                      <a:endParaRPr lang="en-GB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28635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AC9E37E-BCFC-1CCD-0758-91BA8BCA0E6F}"/>
              </a:ext>
            </a:extLst>
          </p:cNvPr>
          <p:cNvSpPr txBox="1"/>
          <p:nvPr/>
        </p:nvSpPr>
        <p:spPr>
          <a:xfrm>
            <a:off x="914763" y="3763944"/>
            <a:ext cx="3918494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Post-testing counselling? 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OPTIMIZED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Education and knowledge?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Patient genomic literacy?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Language?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Time?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B2AABC-2F20-4B85-7253-4E1C58394275}"/>
              </a:ext>
            </a:extLst>
          </p:cNvPr>
          <p:cNvSpPr txBox="1"/>
          <p:nvPr/>
        </p:nvSpPr>
        <p:spPr>
          <a:xfrm>
            <a:off x="6890657" y="1383905"/>
            <a:ext cx="4844142" cy="2031325"/>
          </a:xfrm>
          <a:prstGeom prst="rect">
            <a:avLst/>
          </a:prstGeom>
          <a:solidFill>
            <a:srgbClr val="D9EBE9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Pre-test counselling? 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PGXDRUGS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Is it necessary to go through all of this information?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Who should do this?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Time? </a:t>
            </a:r>
          </a:p>
        </p:txBody>
      </p:sp>
    </p:spTree>
    <p:extLst>
      <p:ext uri="{BB962C8B-B14F-4D97-AF65-F5344CB8AC3E}">
        <p14:creationId xmlns:p14="http://schemas.microsoft.com/office/powerpoint/2010/main" val="2456595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93FC8-2877-66A3-16B8-2A922F64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250"/>
            <a:ext cx="10515600" cy="538389"/>
          </a:xfrm>
        </p:spPr>
        <p:txBody>
          <a:bodyPr>
            <a:normAutofit fontScale="90000"/>
          </a:bodyPr>
          <a:lstStyle/>
          <a:p>
            <a:r>
              <a:rPr lang="en-GB" dirty="0"/>
              <a:t>Summary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3CD0E-93D6-785C-AC43-8879DBF37B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219200"/>
            <a:ext cx="10972799" cy="52736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You may have noticed; I have asked more questions than I have provided answers!!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Implementing a pharmacogenetic testing e.g., </a:t>
            </a:r>
            <a:r>
              <a:rPr lang="en-GB" i="1" dirty="0"/>
              <a:t>CYP2C19 </a:t>
            </a:r>
            <a:r>
              <a:rPr lang="en-GB" dirty="0"/>
              <a:t>requires the pathway to be reviewed, which can differ between organisations/regions: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How will the pathway be affected?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What are the consequences of testing vs not testing?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How does this affect the population that I serve?</a:t>
            </a:r>
          </a:p>
          <a:p>
            <a:pPr lvl="1"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Most questions (esp. governance) will need a national answer e.g., UK based guidelines, digital and patient information/resources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As we embark on a pharmacogenetic pathway within the NHS…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start with improving our collective genomic knowledge within healthcare systems. </a:t>
            </a:r>
          </a:p>
        </p:txBody>
      </p:sp>
    </p:spTree>
    <p:extLst>
      <p:ext uri="{BB962C8B-B14F-4D97-AF65-F5344CB8AC3E}">
        <p14:creationId xmlns:p14="http://schemas.microsoft.com/office/powerpoint/2010/main" val="98771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556C3D-0E37-1357-A80E-6EC3D67544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Questions and discussions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CA106A-367D-926F-AAFE-5DCD2AC370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08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7D2D-6D52-7AD1-D675-19BCC7767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88" y="717600"/>
            <a:ext cx="10515600" cy="515821"/>
          </a:xfrm>
        </p:spPr>
        <p:txBody>
          <a:bodyPr>
            <a:normAutofit fontScale="90000"/>
          </a:bodyPr>
          <a:lstStyle/>
          <a:p>
            <a:r>
              <a:rPr lang="en-GB" dirty="0"/>
              <a:t>Why focus on </a:t>
            </a:r>
            <a:r>
              <a:rPr lang="en-GB" i="1" dirty="0"/>
              <a:t>CYP2C19</a:t>
            </a:r>
            <a:r>
              <a:rPr lang="en-GB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CEE4D-5C39-BCEB-9790-DE6F6AC22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31" y="1872024"/>
            <a:ext cx="10515599" cy="331346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FA4C59-26AF-04B1-60FA-A20EBF6899CF}"/>
              </a:ext>
            </a:extLst>
          </p:cNvPr>
          <p:cNvCxnSpPr>
            <a:cxnSpLocks/>
          </p:cNvCxnSpPr>
          <p:nvPr/>
        </p:nvCxnSpPr>
        <p:spPr>
          <a:xfrm>
            <a:off x="7360227" y="4201886"/>
            <a:ext cx="19015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223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4B2C1EC-9752-4E83-EE4C-34F4801E69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9970" y="301589"/>
            <a:ext cx="6433455" cy="223157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en-GB" sz="6600" b="1" dirty="0"/>
          </a:p>
          <a:p>
            <a:pPr marL="0" indent="0" algn="ctr">
              <a:buNone/>
            </a:pPr>
            <a:r>
              <a:rPr lang="en-GB" sz="9600" b="1" dirty="0"/>
              <a:t>Lunch</a:t>
            </a:r>
          </a:p>
          <a:p>
            <a:pPr marL="0" indent="0" algn="ctr">
              <a:buNone/>
            </a:pPr>
            <a:endParaRPr lang="en-GB" sz="9600" dirty="0"/>
          </a:p>
          <a:p>
            <a:pPr marL="0" indent="0" algn="ctr">
              <a:buNone/>
            </a:pPr>
            <a:r>
              <a:rPr lang="en-GB" sz="9600" b="1" dirty="0"/>
              <a:t>Workshops – after lunch  </a:t>
            </a:r>
          </a:p>
          <a:p>
            <a:pPr marL="0" indent="0" algn="ctr">
              <a:buNone/>
            </a:pPr>
            <a:endParaRPr lang="en-GB" sz="6600" dirty="0"/>
          </a:p>
        </p:txBody>
      </p:sp>
      <p:pic>
        <p:nvPicPr>
          <p:cNvPr id="3" name="Graphic 2" descr="Lunch Box outline">
            <a:extLst>
              <a:ext uri="{FF2B5EF4-FFF2-40B4-BE49-F238E27FC236}">
                <a16:creationId xmlns:a16="http://schemas.microsoft.com/office/drawing/2014/main" id="{07A1B991-3190-1DB4-4784-90F57EACE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6600" y="1497764"/>
            <a:ext cx="4038601" cy="403860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5A80BDC-6A88-C895-FD7E-F3FA3818945B}"/>
              </a:ext>
            </a:extLst>
          </p:cNvPr>
          <p:cNvSpPr/>
          <p:nvPr/>
        </p:nvSpPr>
        <p:spPr>
          <a:xfrm>
            <a:off x="1143000" y="3189515"/>
            <a:ext cx="1240972" cy="1230086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C19BED-C619-9086-B447-95EB6DD2C55D}"/>
              </a:ext>
            </a:extLst>
          </p:cNvPr>
          <p:cNvSpPr/>
          <p:nvPr/>
        </p:nvSpPr>
        <p:spPr>
          <a:xfrm>
            <a:off x="1143000" y="5138059"/>
            <a:ext cx="1240972" cy="12300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5722BE-1698-85B8-9F9B-94140303359C}"/>
              </a:ext>
            </a:extLst>
          </p:cNvPr>
          <p:cNvSpPr txBox="1"/>
          <p:nvPr/>
        </p:nvSpPr>
        <p:spPr>
          <a:xfrm>
            <a:off x="2754086" y="351706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Lecture room - Clopidogrel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DE1F7-4438-C426-4293-82732B3C1F78}"/>
              </a:ext>
            </a:extLst>
          </p:cNvPr>
          <p:cNvSpPr txBox="1"/>
          <p:nvPr/>
        </p:nvSpPr>
        <p:spPr>
          <a:xfrm>
            <a:off x="2754086" y="5522269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Downstairs - Lansoprazole </a:t>
            </a:r>
          </a:p>
        </p:txBody>
      </p:sp>
    </p:spTree>
    <p:extLst>
      <p:ext uri="{BB962C8B-B14F-4D97-AF65-F5344CB8AC3E}">
        <p14:creationId xmlns:p14="http://schemas.microsoft.com/office/powerpoint/2010/main" val="375310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1EE68-032B-7D9D-1004-9876D7C0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Learning objectives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48840-8217-1469-B6C5-560C14C361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426030"/>
            <a:ext cx="10515600" cy="47135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To understand:</a:t>
            </a:r>
          </a:p>
          <a:p>
            <a:endParaRPr lang="en-GB" dirty="0"/>
          </a:p>
          <a:p>
            <a:r>
              <a:rPr lang="en-GB" dirty="0"/>
              <a:t>The role of </a:t>
            </a:r>
            <a:r>
              <a:rPr lang="en-GB" i="1" dirty="0"/>
              <a:t>CYP2C19</a:t>
            </a:r>
            <a:r>
              <a:rPr lang="en-GB" dirty="0"/>
              <a:t> testing for clopidogrel</a:t>
            </a:r>
          </a:p>
          <a:p>
            <a:endParaRPr lang="en-GB" dirty="0"/>
          </a:p>
          <a:p>
            <a:r>
              <a:rPr lang="en-GB" dirty="0"/>
              <a:t>The methods of how </a:t>
            </a:r>
            <a:r>
              <a:rPr lang="en-GB" i="1" dirty="0"/>
              <a:t>CYP2C19</a:t>
            </a:r>
            <a:r>
              <a:rPr lang="en-GB" dirty="0"/>
              <a:t> testing can be implemented into systems. </a:t>
            </a:r>
          </a:p>
          <a:p>
            <a:endParaRPr lang="en-GB" dirty="0"/>
          </a:p>
          <a:p>
            <a:r>
              <a:rPr lang="en-GB" dirty="0"/>
              <a:t>The limitations of testing and key questions which need to be asked for local implementation.</a:t>
            </a:r>
          </a:p>
          <a:p>
            <a:pPr lvl="1"/>
            <a:r>
              <a:rPr lang="en-GB" dirty="0"/>
              <a:t>Key governance considerations</a:t>
            </a:r>
          </a:p>
          <a:p>
            <a:endParaRPr lang="en-GB" dirty="0"/>
          </a:p>
          <a:p>
            <a:r>
              <a:rPr lang="en-GB" dirty="0"/>
              <a:t>Awareness of the resources required for</a:t>
            </a:r>
            <a:r>
              <a:rPr lang="en-GB" i="1" dirty="0"/>
              <a:t> CYP2C19 </a:t>
            </a:r>
            <a:r>
              <a:rPr lang="en-GB" dirty="0"/>
              <a:t>testing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59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FE8FE-7572-595F-4733-F0587A93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GB" i="1" dirty="0"/>
              <a:t>CYP2C19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63D36-81A4-0CCD-3CCD-D8DB169EF1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7079" y="5326940"/>
            <a:ext cx="10515600" cy="1096328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The first variant identified in 1994, related to poor metaboliser status; </a:t>
            </a:r>
            <a:r>
              <a:rPr lang="en-GB" sz="2000" i="1" dirty="0"/>
              <a:t>*2 </a:t>
            </a:r>
            <a:r>
              <a:rPr lang="en-GB" sz="2000" dirty="0"/>
              <a:t>allele</a:t>
            </a:r>
          </a:p>
          <a:p>
            <a:endParaRPr lang="en-GB" sz="2000" dirty="0"/>
          </a:p>
          <a:p>
            <a:r>
              <a:rPr lang="en-GB" sz="2000" dirty="0">
                <a:latin typeface="Aptos" panose="020B0004020202020204" pitchFamily="34" charset="0"/>
              </a:rPr>
              <a:t>Over 35 </a:t>
            </a:r>
            <a:r>
              <a:rPr lang="en-GB" sz="2000" i="1" dirty="0">
                <a:latin typeface="Aptos" panose="020B0004020202020204" pitchFamily="34" charset="0"/>
              </a:rPr>
              <a:t>CYP2C19</a:t>
            </a:r>
            <a:r>
              <a:rPr lang="en-GB" sz="2000" dirty="0">
                <a:latin typeface="Aptos" panose="020B0004020202020204" pitchFamily="34" charset="0"/>
              </a:rPr>
              <a:t> variants identified. </a:t>
            </a:r>
          </a:p>
          <a:p>
            <a:pPr marL="457200" lvl="1" indent="0">
              <a:buNone/>
            </a:pPr>
            <a:endParaRPr lang="en-GB" sz="1600" dirty="0">
              <a:latin typeface="Aptos" panose="020B0004020202020204" pitchFamily="34" charset="0"/>
            </a:endParaRPr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F1F61-51E1-2D3A-891B-5539A6CD6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610" y="3730397"/>
            <a:ext cx="9422780" cy="129959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E0250E5-CF7D-1FD4-CE96-8BF3F851DB10}"/>
              </a:ext>
            </a:extLst>
          </p:cNvPr>
          <p:cNvSpPr txBox="1">
            <a:spLocks/>
          </p:cNvSpPr>
          <p:nvPr/>
        </p:nvSpPr>
        <p:spPr>
          <a:xfrm>
            <a:off x="990600" y="4119896"/>
            <a:ext cx="10515600" cy="887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utige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utige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utige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utige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utige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73122B8-F511-25DD-1EBE-693D66814E98}"/>
              </a:ext>
            </a:extLst>
          </p:cNvPr>
          <p:cNvSpPr txBox="1">
            <a:spLocks/>
          </p:cNvSpPr>
          <p:nvPr/>
        </p:nvSpPr>
        <p:spPr>
          <a:xfrm>
            <a:off x="990600" y="1262636"/>
            <a:ext cx="10515600" cy="1681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utige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utige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utige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utige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utige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/>
              <a:t>CYP2C19</a:t>
            </a:r>
            <a:r>
              <a:rPr lang="en-GB" sz="2000" dirty="0"/>
              <a:t> gene encodes for the enzyme CYP2C19</a:t>
            </a:r>
          </a:p>
          <a:p>
            <a:pPr>
              <a:lnSpc>
                <a:spcPct val="170000"/>
              </a:lnSpc>
            </a:pPr>
            <a:r>
              <a:rPr lang="en-GB" sz="2000" dirty="0"/>
              <a:t>Involved in the metabolism of many drugs including antidepressants, proton pump inhibitors, clopidogrel and voriconazole</a:t>
            </a:r>
          </a:p>
          <a:p>
            <a:r>
              <a:rPr lang="en-GB" sz="2000" i="1" dirty="0"/>
              <a:t>CYP2C19 </a:t>
            </a:r>
            <a:r>
              <a:rPr lang="en-GB" sz="2000" dirty="0"/>
              <a:t>gene located on chromosome 10,  at the location 10q23.33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2731679-4C6D-7563-DCE6-320ACA715D4E}"/>
              </a:ext>
            </a:extLst>
          </p:cNvPr>
          <p:cNvSpPr/>
          <p:nvPr/>
        </p:nvSpPr>
        <p:spPr>
          <a:xfrm rot="7869358">
            <a:off x="7889060" y="3721436"/>
            <a:ext cx="902936" cy="2777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2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684AC-1805-64AE-C999-05140A24F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5" y="260372"/>
            <a:ext cx="10515600" cy="771217"/>
          </a:xfrm>
        </p:spPr>
        <p:txBody>
          <a:bodyPr>
            <a:normAutofit fontScale="90000"/>
          </a:bodyPr>
          <a:lstStyle/>
          <a:p>
            <a:r>
              <a:rPr lang="en-GB" dirty="0"/>
              <a:t>Clopidogrel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41C0B7-DE4B-E178-264B-5C288990D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63" y="1137864"/>
            <a:ext cx="6544588" cy="5344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93015D-3E4C-5582-B27B-E6F452FC78F9}"/>
              </a:ext>
            </a:extLst>
          </p:cNvPr>
          <p:cNvSpPr txBox="1"/>
          <p:nvPr/>
        </p:nvSpPr>
        <p:spPr>
          <a:xfrm>
            <a:off x="548591" y="6482135"/>
            <a:ext cx="2695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Slide acknowledgement: CPIC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167CE0-76DE-8DA0-FC1D-42BF525CC782}"/>
              </a:ext>
            </a:extLst>
          </p:cNvPr>
          <p:cNvSpPr txBox="1"/>
          <p:nvPr/>
        </p:nvSpPr>
        <p:spPr>
          <a:xfrm>
            <a:off x="7191151" y="1455508"/>
            <a:ext cx="46851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C00000"/>
                </a:solidFill>
                <a:latin typeface="Frutiger"/>
              </a:rPr>
              <a:t>Pro-drug</a:t>
            </a:r>
            <a:r>
              <a:rPr lang="en-GB" sz="2400" dirty="0">
                <a:latin typeface="Frutiger"/>
              </a:rPr>
              <a:t>, requiring hepatic bioactivation.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Frutige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Frutiger"/>
              </a:rPr>
              <a:t>Two-step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Frutiger"/>
              </a:rPr>
              <a:t>Clopidogrel is converted to 2-oxo-clopidogrel via CYP2C19, CYP1A2, CYP3A4 and CYP2B6</a:t>
            </a:r>
          </a:p>
          <a:p>
            <a:pPr lvl="1"/>
            <a:endParaRPr lang="en-GB" sz="2400" dirty="0">
              <a:latin typeface="Frutige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Frutiger"/>
              </a:rPr>
              <a:t>2-oxo-clopidogrel is converted to the </a:t>
            </a:r>
            <a:r>
              <a:rPr lang="en-GB" sz="2400" b="1" dirty="0">
                <a:solidFill>
                  <a:srgbClr val="C00000"/>
                </a:solidFill>
                <a:latin typeface="Frutiger"/>
              </a:rPr>
              <a:t>ACTIVE clopidogrel</a:t>
            </a:r>
            <a:r>
              <a:rPr lang="en-GB" sz="2400" dirty="0">
                <a:latin typeface="Frutiger"/>
              </a:rPr>
              <a:t> </a:t>
            </a:r>
            <a:r>
              <a:rPr lang="en-GB" sz="2400" b="1" dirty="0">
                <a:solidFill>
                  <a:srgbClr val="C00000"/>
                </a:solidFill>
                <a:latin typeface="Frutiger"/>
              </a:rPr>
              <a:t>thiol H4 </a:t>
            </a:r>
            <a:r>
              <a:rPr lang="en-GB" sz="2400" dirty="0">
                <a:latin typeface="Frutiger"/>
              </a:rPr>
              <a:t>metabolite via  CYP3A4 and CYP2C19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95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1FF67C-9AB5-95D6-4944-BC9465D4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530"/>
            <a:ext cx="10515600" cy="652969"/>
          </a:xfrm>
        </p:spPr>
        <p:txBody>
          <a:bodyPr>
            <a:normAutofit fontScale="90000"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CYP2C19 </a:t>
            </a:r>
            <a:r>
              <a:rPr lang="en-GB" dirty="0">
                <a:solidFill>
                  <a:srgbClr val="0070C0"/>
                </a:solidFill>
              </a:rPr>
              <a:t>variants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1DAC75-A7DF-B572-A7FA-D7D75DF959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9805" y="1011753"/>
            <a:ext cx="6569686" cy="5062424"/>
          </a:xfrm>
        </p:spPr>
        <p:txBody>
          <a:bodyPr>
            <a:noAutofit/>
          </a:bodyPr>
          <a:lstStyle/>
          <a:p>
            <a:pPr algn="just"/>
            <a:r>
              <a:rPr lang="en-GB" sz="1800" dirty="0">
                <a:latin typeface="Aptos" panose="020B0004020202020204" pitchFamily="34" charset="0"/>
              </a:rPr>
              <a:t>Everyone inherits 2 alleles, 1 from each parent. </a:t>
            </a:r>
          </a:p>
          <a:p>
            <a:pPr algn="just"/>
            <a:endParaRPr lang="en-GB" sz="1800" dirty="0">
              <a:latin typeface="Aptos" panose="020B00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GB" sz="1800" dirty="0">
                <a:latin typeface="Aptos" panose="020B0004020202020204" pitchFamily="34" charset="0"/>
              </a:rPr>
              <a:t>Allele function can be defined as </a:t>
            </a:r>
            <a:r>
              <a:rPr lang="en-GB" sz="1800" b="1" dirty="0">
                <a:solidFill>
                  <a:srgbClr val="7030A0"/>
                </a:solidFill>
                <a:latin typeface="Aptos" panose="020B0004020202020204" pitchFamily="34" charset="0"/>
              </a:rPr>
              <a:t>gain of function </a:t>
            </a:r>
            <a:r>
              <a:rPr lang="en-GB" sz="1800" dirty="0">
                <a:latin typeface="Aptos" panose="020B0004020202020204" pitchFamily="34" charset="0"/>
              </a:rPr>
              <a:t>(increased enzyme activity) to </a:t>
            </a:r>
            <a:r>
              <a:rPr lang="en-GB" sz="1800" b="1" dirty="0">
                <a:solidFill>
                  <a:srgbClr val="C00000"/>
                </a:solidFill>
                <a:latin typeface="Aptos" panose="020B0004020202020204" pitchFamily="34" charset="0"/>
              </a:rPr>
              <a:t>loss of function </a:t>
            </a:r>
            <a:r>
              <a:rPr lang="en-GB" sz="1800" dirty="0">
                <a:latin typeface="Aptos" panose="020B0004020202020204" pitchFamily="34" charset="0"/>
              </a:rPr>
              <a:t>(reduced enzyme activity)</a:t>
            </a:r>
          </a:p>
          <a:p>
            <a:pPr marL="0" indent="0" algn="just">
              <a:buNone/>
            </a:pPr>
            <a:endParaRPr lang="en-GB" sz="1800" dirty="0">
              <a:latin typeface="Aptos" panose="020B0004020202020204" pitchFamily="34" charset="0"/>
            </a:endParaRPr>
          </a:p>
          <a:p>
            <a:pPr algn="just"/>
            <a:r>
              <a:rPr lang="en-GB" sz="1800" dirty="0">
                <a:latin typeface="Aptos" panose="020B0004020202020204" pitchFamily="34" charset="0"/>
              </a:rPr>
              <a:t>Each allele is given a star (*) number to simplify gene nomenclature </a:t>
            </a:r>
          </a:p>
          <a:p>
            <a:pPr marL="0" indent="0" algn="just">
              <a:buNone/>
            </a:pPr>
            <a:endParaRPr lang="en-GB" sz="1800" dirty="0">
              <a:latin typeface="Aptos" panose="020B0004020202020204" pitchFamily="34" charset="0"/>
            </a:endParaRPr>
          </a:p>
          <a:p>
            <a:pPr algn="just"/>
            <a:r>
              <a:rPr lang="en-GB" sz="1800" dirty="0">
                <a:latin typeface="Aptos" panose="020B0004020202020204" pitchFamily="34" charset="0"/>
              </a:rPr>
              <a:t>The </a:t>
            </a:r>
            <a:r>
              <a:rPr lang="en-GB" sz="1800" b="1" dirty="0">
                <a:latin typeface="Aptos" panose="020B0004020202020204" pitchFamily="34" charset="0"/>
              </a:rPr>
              <a:t>combination of the alleles</a:t>
            </a:r>
            <a:r>
              <a:rPr lang="en-GB" sz="1800" dirty="0">
                <a:latin typeface="Aptos" panose="020B0004020202020204" pitchFamily="34" charset="0"/>
              </a:rPr>
              <a:t> are used to determine the overall enzyme activity.</a:t>
            </a:r>
          </a:p>
          <a:p>
            <a:pPr marL="0" indent="0" algn="just">
              <a:buNone/>
            </a:pPr>
            <a:endParaRPr lang="en-GB" sz="1800" dirty="0">
              <a:latin typeface="Aptos" panose="020B0004020202020204" pitchFamily="34" charset="0"/>
            </a:endParaRPr>
          </a:p>
          <a:p>
            <a:pPr algn="just"/>
            <a:r>
              <a:rPr lang="en-GB" sz="1800" dirty="0">
                <a:latin typeface="Aptos" panose="020B0004020202020204" pitchFamily="34" charset="0"/>
              </a:rPr>
              <a:t>If the combination of alleles lead to a poor metaboliser status, then clopidogrel will not be effective. </a:t>
            </a:r>
          </a:p>
          <a:p>
            <a:pPr algn="just"/>
            <a:endParaRPr lang="en-GB" sz="1800" dirty="0">
              <a:latin typeface="Aptos" panose="020B0004020202020204" pitchFamily="34" charset="0"/>
            </a:endParaRPr>
          </a:p>
          <a:p>
            <a:pPr algn="just"/>
            <a:r>
              <a:rPr lang="en-GB" sz="1800" b="1" dirty="0">
                <a:latin typeface="Aptos" panose="020B0004020202020204" pitchFamily="34" charset="0"/>
              </a:rPr>
              <a:t>Highly polymorphic – variation in ancestry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88371C-CF38-1299-1774-67C23B9CC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52" y="428756"/>
            <a:ext cx="2130368" cy="325138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B4EDD9-5EEB-B0A2-3EC0-FCFBFEE2192D}"/>
              </a:ext>
            </a:extLst>
          </p:cNvPr>
          <p:cNvSpPr/>
          <p:nvPr/>
        </p:nvSpPr>
        <p:spPr>
          <a:xfrm>
            <a:off x="9539000" y="1608573"/>
            <a:ext cx="569249" cy="48477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9900B-7BA8-51F1-D090-F7F74EEE44FD}"/>
              </a:ext>
            </a:extLst>
          </p:cNvPr>
          <p:cNvSpPr txBox="1"/>
          <p:nvPr/>
        </p:nvSpPr>
        <p:spPr>
          <a:xfrm>
            <a:off x="8137232" y="1666294"/>
            <a:ext cx="15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HAPLOTYPE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53B8B8-693F-3473-7A08-5EF8265E0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788" y="3291969"/>
            <a:ext cx="2130368" cy="325138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FF2F7D-BA6C-CE9B-D7B5-B61A1BB2423A}"/>
              </a:ext>
            </a:extLst>
          </p:cNvPr>
          <p:cNvSpPr/>
          <p:nvPr/>
        </p:nvSpPr>
        <p:spPr>
          <a:xfrm>
            <a:off x="7768009" y="4490609"/>
            <a:ext cx="569249" cy="48477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13452C-C31E-465B-505E-31802D85F0C8}"/>
              </a:ext>
            </a:extLst>
          </p:cNvPr>
          <p:cNvSpPr/>
          <p:nvPr/>
        </p:nvSpPr>
        <p:spPr>
          <a:xfrm>
            <a:off x="8442618" y="4490609"/>
            <a:ext cx="569249" cy="48477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40605C-0492-14F3-BEC2-723A3FFD509E}"/>
              </a:ext>
            </a:extLst>
          </p:cNvPr>
          <p:cNvSpPr/>
          <p:nvPr/>
        </p:nvSpPr>
        <p:spPr>
          <a:xfrm>
            <a:off x="7610131" y="4265005"/>
            <a:ext cx="3531670" cy="92178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 w="38100">
                <a:solidFill>
                  <a:srgbClr val="00B050"/>
                </a:solidFill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DA3650-14FA-5C18-A5F3-6BA693B7381D}"/>
              </a:ext>
            </a:extLst>
          </p:cNvPr>
          <p:cNvSpPr txBox="1"/>
          <p:nvPr/>
        </p:nvSpPr>
        <p:spPr>
          <a:xfrm>
            <a:off x="9163874" y="4541230"/>
            <a:ext cx="131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DIPLOTYPE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F02C35-F961-7ED2-D5E8-A463CEEF4D6A}"/>
              </a:ext>
            </a:extLst>
          </p:cNvPr>
          <p:cNvSpPr txBox="1"/>
          <p:nvPr/>
        </p:nvSpPr>
        <p:spPr>
          <a:xfrm>
            <a:off x="8727242" y="5249427"/>
            <a:ext cx="2972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Poor metaboliser</a:t>
            </a:r>
          </a:p>
        </p:txBody>
      </p:sp>
    </p:spTree>
    <p:extLst>
      <p:ext uri="{BB962C8B-B14F-4D97-AF65-F5344CB8AC3E}">
        <p14:creationId xmlns:p14="http://schemas.microsoft.com/office/powerpoint/2010/main" val="82560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3FAED39-E495-2D39-8238-6B7C9D69123A}"/>
              </a:ext>
            </a:extLst>
          </p:cNvPr>
          <p:cNvSpPr/>
          <p:nvPr/>
        </p:nvSpPr>
        <p:spPr>
          <a:xfrm>
            <a:off x="8760542" y="6037006"/>
            <a:ext cx="3616851" cy="8480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7BA83-FDA9-CAE1-9256-254727FA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55" y="286644"/>
            <a:ext cx="6269611" cy="407873"/>
          </a:xfrm>
        </p:spPr>
        <p:txBody>
          <a:bodyPr>
            <a:noAutofit/>
          </a:bodyPr>
          <a:lstStyle/>
          <a:p>
            <a:r>
              <a:rPr lang="en-GB" sz="3200" i="1" dirty="0"/>
              <a:t>CYP2C19</a:t>
            </a:r>
            <a:r>
              <a:rPr lang="en-GB" sz="3200" dirty="0"/>
              <a:t> phenotype by ancestry</a:t>
            </a:r>
            <a:endParaRPr lang="en-GB" sz="3200" i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249FE8B-BC57-2CAB-9CAD-09E00C303690}"/>
              </a:ext>
            </a:extLst>
          </p:cNvPr>
          <p:cNvGraphicFramePr>
            <a:graphicFrameLocks/>
          </p:cNvGraphicFramePr>
          <p:nvPr/>
        </p:nvGraphicFramePr>
        <p:xfrm>
          <a:off x="-184314" y="3987104"/>
          <a:ext cx="45720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C9A49D9-8CD3-A9AC-D561-734637F566AD}"/>
              </a:ext>
            </a:extLst>
          </p:cNvPr>
          <p:cNvGraphicFramePr>
            <a:graphicFrameLocks/>
          </p:cNvGraphicFramePr>
          <p:nvPr/>
        </p:nvGraphicFramePr>
        <p:xfrm>
          <a:off x="-174789" y="1144350"/>
          <a:ext cx="4562475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73F9AAE-4FC9-BF69-3BA8-B9AA3383A903}"/>
              </a:ext>
            </a:extLst>
          </p:cNvPr>
          <p:cNvGraphicFramePr>
            <a:graphicFrameLocks/>
          </p:cNvGraphicFramePr>
          <p:nvPr/>
        </p:nvGraphicFramePr>
        <p:xfrm>
          <a:off x="2739243" y="1151805"/>
          <a:ext cx="4562475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AC33E8B-BB29-3AD0-B519-7220E96A95AD}"/>
              </a:ext>
            </a:extLst>
          </p:cNvPr>
          <p:cNvGraphicFramePr>
            <a:graphicFrameLocks/>
          </p:cNvGraphicFramePr>
          <p:nvPr/>
        </p:nvGraphicFramePr>
        <p:xfrm>
          <a:off x="5538317" y="1116571"/>
          <a:ext cx="4562475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EC7B692-F8CF-93B7-0F7A-5456DE6FFCEB}"/>
              </a:ext>
            </a:extLst>
          </p:cNvPr>
          <p:cNvGraphicFramePr>
            <a:graphicFrameLocks/>
          </p:cNvGraphicFramePr>
          <p:nvPr/>
        </p:nvGraphicFramePr>
        <p:xfrm>
          <a:off x="2739243" y="4025489"/>
          <a:ext cx="4562475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8FCBB31-DCD4-0EB8-1623-9D7B2D98B8AE}"/>
              </a:ext>
            </a:extLst>
          </p:cNvPr>
          <p:cNvGraphicFramePr>
            <a:graphicFrameLocks/>
          </p:cNvGraphicFramePr>
          <p:nvPr/>
        </p:nvGraphicFramePr>
        <p:xfrm>
          <a:off x="5530698" y="4025489"/>
          <a:ext cx="4577715" cy="275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732C880-E3C5-3B0C-A2E9-B8FFFF9C5B08}"/>
              </a:ext>
            </a:extLst>
          </p:cNvPr>
          <p:cNvGraphicFramePr>
            <a:graphicFrameLocks/>
          </p:cNvGraphicFramePr>
          <p:nvPr/>
        </p:nvGraphicFramePr>
        <p:xfrm>
          <a:off x="8169427" y="3951870"/>
          <a:ext cx="4580573" cy="2769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F4BBD97-9ADF-21A3-9D3B-6223DD4CB49D}"/>
              </a:ext>
            </a:extLst>
          </p:cNvPr>
          <p:cNvGraphicFramePr>
            <a:graphicFrameLocks/>
          </p:cNvGraphicFramePr>
          <p:nvPr/>
        </p:nvGraphicFramePr>
        <p:xfrm>
          <a:off x="8215464" y="1128476"/>
          <a:ext cx="457200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5C78AB0-7BED-D372-F42A-2B48FE426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793004"/>
              </p:ext>
            </p:extLst>
          </p:nvPr>
        </p:nvGraphicFramePr>
        <p:xfrm>
          <a:off x="6592976" y="337242"/>
          <a:ext cx="2314884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4884">
                  <a:extLst>
                    <a:ext uri="{9D8B030D-6E8A-4147-A177-3AD203B41FA5}">
                      <a16:colId xmlns:a16="http://schemas.microsoft.com/office/drawing/2014/main" val="95145513"/>
                    </a:ext>
                  </a:extLst>
                </a:gridCol>
              </a:tblGrid>
              <a:tr h="14975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Ultrarapid/Rapid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348972"/>
                  </a:ext>
                </a:extLst>
              </a:tr>
              <a:tr h="14975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Normal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94207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BD6FF8-4196-728A-8BB1-D6A14EABE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580290"/>
              </p:ext>
            </p:extLst>
          </p:nvPr>
        </p:nvGraphicFramePr>
        <p:xfrm>
          <a:off x="8907860" y="330097"/>
          <a:ext cx="3077471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7471">
                  <a:extLst>
                    <a:ext uri="{9D8B030D-6E8A-4147-A177-3AD203B41FA5}">
                      <a16:colId xmlns:a16="http://schemas.microsoft.com/office/drawing/2014/main" val="3770576181"/>
                    </a:ext>
                  </a:extLst>
                </a:gridCol>
              </a:tblGrid>
              <a:tr h="14975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Intermediate/likely intermediate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414937"/>
                  </a:ext>
                </a:extLst>
              </a:tr>
              <a:tr h="14975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Poor/Likely Poor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51104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16C5ACE-58D1-1619-A560-4EF659794658}"/>
              </a:ext>
            </a:extLst>
          </p:cNvPr>
          <p:cNvSpPr txBox="1"/>
          <p:nvPr/>
        </p:nvSpPr>
        <p:spPr>
          <a:xfrm>
            <a:off x="788411" y="706138"/>
            <a:ext cx="40108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Lee CR, et al. Clin </a:t>
            </a:r>
            <a:r>
              <a:rPr lang="en-GB" sz="1200" dirty="0" err="1"/>
              <a:t>Pharmacol</a:t>
            </a:r>
            <a:r>
              <a:rPr lang="en-GB" sz="1200" dirty="0"/>
              <a:t> </a:t>
            </a:r>
            <a:r>
              <a:rPr lang="en-GB" sz="1200" dirty="0" err="1"/>
              <a:t>Ther</a:t>
            </a:r>
            <a:r>
              <a:rPr lang="en-GB" sz="1200" dirty="0"/>
              <a:t>. 2022;112(5):959-967.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A77F8C-7033-9DE2-8580-0E85BDFDD106}"/>
              </a:ext>
            </a:extLst>
          </p:cNvPr>
          <p:cNvSpPr txBox="1"/>
          <p:nvPr/>
        </p:nvSpPr>
        <p:spPr>
          <a:xfrm>
            <a:off x="510191" y="6571356"/>
            <a:ext cx="20914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latin typeface="Frutiger" panose="020B0500000000000000"/>
              </a:rPr>
              <a:t>Slide acknowledgement: NICE </a:t>
            </a:r>
          </a:p>
        </p:txBody>
      </p:sp>
    </p:spTree>
    <p:extLst>
      <p:ext uri="{BB962C8B-B14F-4D97-AF65-F5344CB8AC3E}">
        <p14:creationId xmlns:p14="http://schemas.microsoft.com/office/powerpoint/2010/main" val="111313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67A23-9DD9-D415-CB0E-59B049DDF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0" y="452524"/>
            <a:ext cx="11223172" cy="419955"/>
          </a:xfrm>
        </p:spPr>
        <p:txBody>
          <a:bodyPr>
            <a:normAutofit fontScale="90000"/>
          </a:bodyPr>
          <a:lstStyle/>
          <a:p>
            <a:r>
              <a:rPr lang="en-GB" dirty="0"/>
              <a:t>The evidence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3D190F-FE9D-5BC9-A2B5-C1753D841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052927"/>
              </p:ext>
            </p:extLst>
          </p:nvPr>
        </p:nvGraphicFramePr>
        <p:xfrm>
          <a:off x="707569" y="1169646"/>
          <a:ext cx="11223173" cy="499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4117">
                  <a:extLst>
                    <a:ext uri="{9D8B030D-6E8A-4147-A177-3AD203B41FA5}">
                      <a16:colId xmlns:a16="http://schemas.microsoft.com/office/drawing/2014/main" val="2574134230"/>
                    </a:ext>
                  </a:extLst>
                </a:gridCol>
                <a:gridCol w="1532806">
                  <a:extLst>
                    <a:ext uri="{9D8B030D-6E8A-4147-A177-3AD203B41FA5}">
                      <a16:colId xmlns:a16="http://schemas.microsoft.com/office/drawing/2014/main" val="748211627"/>
                    </a:ext>
                  </a:extLst>
                </a:gridCol>
                <a:gridCol w="953030">
                  <a:extLst>
                    <a:ext uri="{9D8B030D-6E8A-4147-A177-3AD203B41FA5}">
                      <a16:colId xmlns:a16="http://schemas.microsoft.com/office/drawing/2014/main" val="2232583878"/>
                    </a:ext>
                  </a:extLst>
                </a:gridCol>
                <a:gridCol w="1552907">
                  <a:extLst>
                    <a:ext uri="{9D8B030D-6E8A-4147-A177-3AD203B41FA5}">
                      <a16:colId xmlns:a16="http://schemas.microsoft.com/office/drawing/2014/main" val="2825206383"/>
                    </a:ext>
                  </a:extLst>
                </a:gridCol>
                <a:gridCol w="1809844">
                  <a:extLst>
                    <a:ext uri="{9D8B030D-6E8A-4147-A177-3AD203B41FA5}">
                      <a16:colId xmlns:a16="http://schemas.microsoft.com/office/drawing/2014/main" val="781150293"/>
                    </a:ext>
                  </a:extLst>
                </a:gridCol>
                <a:gridCol w="642548">
                  <a:extLst>
                    <a:ext uri="{9D8B030D-6E8A-4147-A177-3AD203B41FA5}">
                      <a16:colId xmlns:a16="http://schemas.microsoft.com/office/drawing/2014/main" val="172591060"/>
                    </a:ext>
                  </a:extLst>
                </a:gridCol>
                <a:gridCol w="1210131">
                  <a:extLst>
                    <a:ext uri="{9D8B030D-6E8A-4147-A177-3AD203B41FA5}">
                      <a16:colId xmlns:a16="http://schemas.microsoft.com/office/drawing/2014/main" val="3512675568"/>
                    </a:ext>
                  </a:extLst>
                </a:gridCol>
                <a:gridCol w="1627790">
                  <a:extLst>
                    <a:ext uri="{9D8B030D-6E8A-4147-A177-3AD203B41FA5}">
                      <a16:colId xmlns:a16="http://schemas.microsoft.com/office/drawing/2014/main" val="1080604728"/>
                    </a:ext>
                  </a:extLst>
                </a:gridCol>
              </a:tblGrid>
              <a:tr h="629096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GB" b="1" dirty="0">
                        <a:solidFill>
                          <a:schemeClr val="bg1"/>
                        </a:solidFill>
                        <a:latin typeface="Frutiger" panose="020B050000000000000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Study type</a:t>
                      </a:r>
                      <a:endParaRPr lang="en-GB" b="1" dirty="0">
                        <a:solidFill>
                          <a:schemeClr val="bg1"/>
                        </a:solidFill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Country </a:t>
                      </a:r>
                      <a:endParaRPr lang="en-GB" b="1" dirty="0">
                        <a:solidFill>
                          <a:schemeClr val="bg1"/>
                        </a:solidFill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Eligibility</a:t>
                      </a:r>
                      <a:endParaRPr lang="en-GB" b="1" dirty="0">
                        <a:solidFill>
                          <a:schemeClr val="bg1"/>
                        </a:solidFill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Tx/comparator</a:t>
                      </a:r>
                      <a:endParaRPr lang="en-GB" b="1" dirty="0">
                        <a:solidFill>
                          <a:schemeClr val="bg1"/>
                        </a:solidFill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N </a:t>
                      </a:r>
                      <a:endParaRPr lang="en-GB" b="1" dirty="0">
                        <a:solidFill>
                          <a:schemeClr val="bg1"/>
                        </a:solidFill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baseline="0" dirty="0">
                          <a:solidFill>
                            <a:schemeClr val="bg1"/>
                          </a:solidFill>
                        </a:rPr>
                        <a:t>Primary outcome </a:t>
                      </a:r>
                      <a:endParaRPr lang="en-GB" b="1" dirty="0">
                        <a:solidFill>
                          <a:schemeClr val="bg1"/>
                        </a:solidFill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CYP2C19 LOF / 1</a:t>
                      </a:r>
                      <a:r>
                        <a:rPr lang="en-GB" b="1" baseline="30000" dirty="0">
                          <a:solidFill>
                            <a:schemeClr val="bg1"/>
                          </a:solidFill>
                        </a:rPr>
                        <a:t>o 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difference? </a:t>
                      </a:r>
                      <a:endParaRPr lang="en-GB" b="1" dirty="0">
                        <a:solidFill>
                          <a:schemeClr val="bg1"/>
                        </a:solidFill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689099"/>
                  </a:ext>
                </a:extLst>
              </a:tr>
              <a:tr h="80883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PRINCE (2019)</a:t>
                      </a:r>
                      <a:endParaRPr lang="en-GB" sz="1600" b="1" dirty="0">
                        <a:latin typeface="Frutiger" panose="020B050000000000000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</a:rPr>
                        <a:t>Post-Hoc Analysis of RCT</a:t>
                      </a:r>
                      <a:endParaRPr lang="en-GB" sz="1600" b="0" i="0" kern="1200" dirty="0">
                        <a:solidFill>
                          <a:schemeClr val="dk1"/>
                        </a:solidFill>
                        <a:effectLst/>
                        <a:latin typeface="Frutiger" panose="020B050000000000000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China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 stroke or High-risk TIA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Ticagrelor +Aspirin </a:t>
                      </a:r>
                      <a:r>
                        <a:rPr lang="en-GB" sz="1600" b="1" dirty="0"/>
                        <a:t>vs</a:t>
                      </a:r>
                      <a:r>
                        <a:rPr lang="en-GB" sz="1600" dirty="0"/>
                        <a:t> Clopidogrel +Aspirin 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675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HPR at 90 days 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Yes 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21974"/>
                  </a:ext>
                </a:extLst>
              </a:tr>
              <a:tr h="808838"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 err="1">
                          <a:solidFill>
                            <a:schemeClr val="dk1"/>
                          </a:solidFill>
                          <a:effectLst/>
                        </a:rPr>
                        <a:t>Lv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</a:rPr>
                        <a:t> et al (2021)</a:t>
                      </a:r>
                      <a:endParaRPr lang="en-GB" sz="1600" b="1" dirty="0">
                        <a:latin typeface="Frutiger" panose="020B050000000000000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Cohort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China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IS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Clopidogrel or aspirin 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485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Composite vascular outcomes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Yes 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572752"/>
                  </a:ext>
                </a:extLst>
              </a:tr>
              <a:tr h="104849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CHANCE-2 (2021)</a:t>
                      </a:r>
                      <a:endParaRPr lang="en-GB" sz="1600" b="1" dirty="0">
                        <a:latin typeface="Frutiger" panose="020B050000000000000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RCT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China 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 Stroke or High-Risk TIA or LOF carriers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Ticagrelor +Aspirin </a:t>
                      </a:r>
                      <a:r>
                        <a:rPr lang="en-GB" sz="1600" b="1" dirty="0"/>
                        <a:t>vs</a:t>
                      </a:r>
                      <a:r>
                        <a:rPr lang="en-GB" sz="1600" dirty="0"/>
                        <a:t> Clopidogrel +Aspirin </a:t>
                      </a:r>
                    </a:p>
                    <a:p>
                      <a:pPr algn="ctr"/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6412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Recurrent stroke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</a:rPr>
                        <a:t>Unable to assess. Risk of primary event lower in Ticagrelor arm.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3537488"/>
                  </a:ext>
                </a:extLst>
              </a:tr>
              <a:tr h="104849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Pilling et al (2021)</a:t>
                      </a:r>
                      <a:endParaRPr lang="en-GB" sz="1600" b="1" dirty="0">
                        <a:latin typeface="Frutiger" panose="020B050000000000000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Cohort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UK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Patients in UK-Biobank Prescribed Clopidogrel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Clopidogrel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7477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IS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Yes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359431"/>
                  </a:ext>
                </a:extLst>
              </a:tr>
              <a:tr h="56918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Patel et al (2022)</a:t>
                      </a:r>
                      <a:endParaRPr lang="en-GB" sz="1600" b="1" dirty="0">
                        <a:latin typeface="Frutiger" panose="020B050000000000000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Cohort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USA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Carotid artery stenosis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Clopidogrel and aspirin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1110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First time IS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Yes</a:t>
                      </a:r>
                      <a:endParaRPr lang="en-GB" sz="1600" dirty="0">
                        <a:latin typeface="Frutiger" panose="020B050000000000000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60328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4D6EF2-ACD9-66C7-0DCE-79AA3B1551A5}"/>
              </a:ext>
            </a:extLst>
          </p:cNvPr>
          <p:cNvSpPr txBox="1"/>
          <p:nvPr/>
        </p:nvSpPr>
        <p:spPr>
          <a:xfrm>
            <a:off x="707569" y="6250089"/>
            <a:ext cx="55734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IS: ischemic stroke; LOF: loss of function </a:t>
            </a:r>
          </a:p>
          <a:p>
            <a:r>
              <a:rPr lang="en-GB" sz="1100" dirty="0" err="1"/>
              <a:t>MCDermott</a:t>
            </a:r>
            <a:r>
              <a:rPr lang="en-GB" sz="1100" dirty="0"/>
              <a:t> et al (2022) </a:t>
            </a:r>
            <a:r>
              <a:rPr lang="en-GB" sz="1100" b="0" i="0" dirty="0">
                <a:solidFill>
                  <a:srgbClr val="000000"/>
                </a:solidFill>
                <a:effectLst/>
              </a:rPr>
              <a:t>https://doi.org/10.1080/17512433.2022.2108401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en-GB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7858584"/>
      </p:ext>
    </p:extLst>
  </p:cSld>
  <p:clrMapOvr>
    <a:masterClrMapping/>
  </p:clrMapOvr>
</p:sld>
</file>

<file path=ppt/theme/theme1.xml><?xml version="1.0" encoding="utf-8"?>
<a:theme xmlns:a="http://schemas.openxmlformats.org/drawingml/2006/main" name="1_GMSA Only">
  <a:themeElements>
    <a:clrScheme name="NHS Blues">
      <a:dk1>
        <a:srgbClr val="231F20"/>
      </a:dk1>
      <a:lt1>
        <a:srgbClr val="FFFFFF"/>
      </a:lt1>
      <a:dk2>
        <a:srgbClr val="003087"/>
      </a:dk2>
      <a:lt2>
        <a:srgbClr val="005EB8"/>
      </a:lt2>
      <a:accent1>
        <a:srgbClr val="0072CE"/>
      </a:accent1>
      <a:accent2>
        <a:srgbClr val="41B6E6"/>
      </a:accent2>
      <a:accent3>
        <a:srgbClr val="00A9CE"/>
      </a:accent3>
      <a:accent4>
        <a:srgbClr val="425563"/>
      </a:accent4>
      <a:accent5>
        <a:srgbClr val="768692"/>
      </a:accent5>
      <a:accent6>
        <a:srgbClr val="E8EDEE"/>
      </a:accent6>
      <a:hlink>
        <a:srgbClr val="00A499"/>
      </a:hlink>
      <a:folHlink>
        <a:srgbClr val="0096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GMSA Only">
  <a:themeElements>
    <a:clrScheme name="NHS Blues">
      <a:dk1>
        <a:srgbClr val="231F20"/>
      </a:dk1>
      <a:lt1>
        <a:srgbClr val="FFFFFF"/>
      </a:lt1>
      <a:dk2>
        <a:srgbClr val="003087"/>
      </a:dk2>
      <a:lt2>
        <a:srgbClr val="005EB8"/>
      </a:lt2>
      <a:accent1>
        <a:srgbClr val="0072CE"/>
      </a:accent1>
      <a:accent2>
        <a:srgbClr val="41B6E6"/>
      </a:accent2>
      <a:accent3>
        <a:srgbClr val="00A9CE"/>
      </a:accent3>
      <a:accent4>
        <a:srgbClr val="425563"/>
      </a:accent4>
      <a:accent5>
        <a:srgbClr val="768692"/>
      </a:accent5>
      <a:accent6>
        <a:srgbClr val="E8EDEE"/>
      </a:accent6>
      <a:hlink>
        <a:srgbClr val="00A499"/>
      </a:hlink>
      <a:folHlink>
        <a:srgbClr val="0096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8F062E975D81478E71C18BE90B83A9" ma:contentTypeVersion="15" ma:contentTypeDescription="Create a new document." ma:contentTypeScope="" ma:versionID="e9c3e7a94888bbdf07529b00aa1755c3">
  <xsd:schema xmlns:xsd="http://www.w3.org/2001/XMLSchema" xmlns:xs="http://www.w3.org/2001/XMLSchema" xmlns:p="http://schemas.microsoft.com/office/2006/metadata/properties" xmlns:ns2="0be61a82-bbce-496b-b784-e6966b5c6550" xmlns:ns3="b9e0feed-56a6-4606-ad9c-33df8f7392a4" xmlns:ns4="3f6f02f3-36e5-4e22-9dd2-4c5e770f3ab7" targetNamespace="http://schemas.microsoft.com/office/2006/metadata/properties" ma:root="true" ma:fieldsID="3759475b65c9009be43b8369f866c2f0" ns2:_="" ns3:_="" ns4:_="">
    <xsd:import namespace="0be61a82-bbce-496b-b784-e6966b5c6550"/>
    <xsd:import namespace="b9e0feed-56a6-4606-ad9c-33df8f7392a4"/>
    <xsd:import namespace="3f6f02f3-36e5-4e22-9dd2-4c5e770f3ab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61a82-bbce-496b-b784-e6966b5c655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0feed-56a6-4606-ad9c-33df8f7392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ca0b12d-6f22-4b65-b254-9421d2853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f02f3-36e5-4e22-9dd2-4c5e770f3ab7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f107a026-450f-48b1-b452-716b74384ab7}" ma:internalName="TaxCatchAll" ma:showField="CatchAllData" ma:web="0be61a82-bbce-496b-b784-e6966b5c65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e0feed-56a6-4606-ad9c-33df8f7392a4">
      <Terms xmlns="http://schemas.microsoft.com/office/infopath/2007/PartnerControls"/>
    </lcf76f155ced4ddcb4097134ff3c332f>
    <TaxCatchAll xmlns="3f6f02f3-36e5-4e22-9dd2-4c5e770f3ab7" xsi:nil="true"/>
    <_dlc_DocId xmlns="0be61a82-bbce-496b-b784-e6966b5c6550">TMF7YAKTVUZD-286026483-2713</_dlc_DocId>
    <_dlc_DocIdUrl xmlns="0be61a82-bbce-496b-b784-e6966b5c6550">
      <Url>https://uclpartners.sharepoint.com/sites/GMSA-Documents/_layouts/15/DocIdRedir.aspx?ID=TMF7YAKTVUZD-286026483-2713</Url>
      <Description>TMF7YAKTVUZD-286026483-2713</Description>
    </_dlc_DocIdUrl>
  </documentManagement>
</p:properties>
</file>

<file path=customXml/itemProps1.xml><?xml version="1.0" encoding="utf-8"?>
<ds:datastoreItem xmlns:ds="http://schemas.openxmlformats.org/officeDocument/2006/customXml" ds:itemID="{62D6ECD2-FD66-47A5-82A5-BAED71DEA6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e61a82-bbce-496b-b784-e6966b5c6550"/>
    <ds:schemaRef ds:uri="b9e0feed-56a6-4606-ad9c-33df8f7392a4"/>
    <ds:schemaRef ds:uri="3f6f02f3-36e5-4e22-9dd2-4c5e770f3a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4F8DDA-1947-408F-A6CF-6EA8F8DEEF8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0222BD9-8CEB-4A81-9E1F-456B24192BC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1D32853-0FFE-4936-A9F8-B4D0481CF1DB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3f6f02f3-36e5-4e22-9dd2-4c5e770f3ab7"/>
    <ds:schemaRef ds:uri="b9e0feed-56a6-4606-ad9c-33df8f7392a4"/>
    <ds:schemaRef ds:uri="http://schemas.microsoft.com/office/infopath/2007/PartnerControls"/>
    <ds:schemaRef ds:uri="http://schemas.microsoft.com/office/2006/documentManagement/types"/>
    <ds:schemaRef ds:uri="0be61a82-bbce-496b-b784-e6966b5c6550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12557</TotalTime>
  <Words>2201</Words>
  <Application>Microsoft Office PowerPoint</Application>
  <PresentationFormat>Widescreen</PresentationFormat>
  <Paragraphs>518</Paragraphs>
  <Slides>30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Frutiger</vt:lpstr>
      <vt:lpstr>Inter</vt:lpstr>
      <vt:lpstr>Inter SemiBold</vt:lpstr>
      <vt:lpstr>Symbol</vt:lpstr>
      <vt:lpstr>Times New Roman</vt:lpstr>
      <vt:lpstr>1_GMSA Only</vt:lpstr>
      <vt:lpstr>2_GMSA Only</vt:lpstr>
      <vt:lpstr>Pharmacogenetics: Pathway and governance considerations </vt:lpstr>
      <vt:lpstr>Why focus on CYP2C19?</vt:lpstr>
      <vt:lpstr>Why focus on CYP2C19?</vt:lpstr>
      <vt:lpstr>Learning objectives </vt:lpstr>
      <vt:lpstr>CYP2C19</vt:lpstr>
      <vt:lpstr>Clopidogrel</vt:lpstr>
      <vt:lpstr>CYP2C19 variants</vt:lpstr>
      <vt:lpstr>CYP2C19 phenotype by ancestry</vt:lpstr>
      <vt:lpstr>The evidence</vt:lpstr>
      <vt:lpstr>Summary of Product Characteristics </vt:lpstr>
      <vt:lpstr>NICE diagnostic guidance</vt:lpstr>
      <vt:lpstr>How would we test? - As set out within the NICE diagnostic guidance  </vt:lpstr>
      <vt:lpstr>Which alleles will be tested? </vt:lpstr>
      <vt:lpstr>Laboratory testing – a caveat…</vt:lpstr>
      <vt:lpstr>Implementation and governance  </vt:lpstr>
      <vt:lpstr>Step 1: Gather institutional support</vt:lpstr>
      <vt:lpstr>What questions do you need to ask?</vt:lpstr>
      <vt:lpstr>Step 2: Impact assessment  </vt:lpstr>
      <vt:lpstr>Step 3: CYP2C19 testing delivery methods</vt:lpstr>
      <vt:lpstr>Step 4: Integrating CYP2C19 data into systems </vt:lpstr>
      <vt:lpstr>Step 5: Resources to interpret CYP2C19  </vt:lpstr>
      <vt:lpstr>Resources – for an overview of a gene</vt:lpstr>
      <vt:lpstr>Resources – to aid interpretation</vt:lpstr>
      <vt:lpstr>How are the results interpreted? </vt:lpstr>
      <vt:lpstr>Developing guidelines…</vt:lpstr>
      <vt:lpstr>6. Patient education</vt:lpstr>
      <vt:lpstr>Pharmacogenetic counselling</vt:lpstr>
      <vt:lpstr>Summary </vt:lpstr>
      <vt:lpstr>Questions and discussions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Hannah Clarke</dc:creator>
  <cp:lastModifiedBy>CHAUHAN, Dharmisha (THE ROYAL MARSDEN NHS FOUNDATION TRUST)</cp:lastModifiedBy>
  <cp:revision>53</cp:revision>
  <dcterms:created xsi:type="dcterms:W3CDTF">2022-02-22T13:59:51Z</dcterms:created>
  <dcterms:modified xsi:type="dcterms:W3CDTF">2024-09-30T10:18:23Z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0x010100198F062E975D81478E71C18BE90B83A9</vt:lpwstr>
  </property>
  <property fmtid="{D5CDD505-2E9C-101B-9397-08002B2CF9AE}" pid="3" name="_dlc_DocIdItemGuid">
    <vt:lpwstr>dffafe68-8833-437c-a1b8-aaa228ac9b8b</vt:lpwstr>
  </property>
</Properties>
</file>