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6" r:id="rId6"/>
  </p:sldMasterIdLst>
  <p:notesMasterIdLst>
    <p:notesMasterId r:id="rId37"/>
  </p:notesMasterIdLst>
  <p:handoutMasterIdLst>
    <p:handoutMasterId r:id="rId38"/>
  </p:handoutMasterIdLst>
  <p:sldIdLst>
    <p:sldId id="259" r:id="rId7"/>
    <p:sldId id="2145707377" r:id="rId8"/>
    <p:sldId id="258" r:id="rId9"/>
    <p:sldId id="2145707365" r:id="rId10"/>
    <p:sldId id="260" r:id="rId11"/>
    <p:sldId id="263" r:id="rId12"/>
    <p:sldId id="261" r:id="rId13"/>
    <p:sldId id="262" r:id="rId14"/>
    <p:sldId id="272" r:id="rId15"/>
    <p:sldId id="2145707375" r:id="rId16"/>
    <p:sldId id="269" r:id="rId17"/>
    <p:sldId id="2145707358" r:id="rId18"/>
    <p:sldId id="266" r:id="rId19"/>
    <p:sldId id="2145707376" r:id="rId20"/>
    <p:sldId id="270" r:id="rId21"/>
    <p:sldId id="2145707360" r:id="rId22"/>
    <p:sldId id="267" r:id="rId23"/>
    <p:sldId id="2145707378" r:id="rId24"/>
    <p:sldId id="2145707366" r:id="rId25"/>
    <p:sldId id="2145707374" r:id="rId26"/>
    <p:sldId id="2145707367" r:id="rId27"/>
    <p:sldId id="2145707380" r:id="rId28"/>
    <p:sldId id="2145707362" r:id="rId29"/>
    <p:sldId id="2145707364" r:id="rId30"/>
    <p:sldId id="2145707379" r:id="rId31"/>
    <p:sldId id="2145707369" r:id="rId32"/>
    <p:sldId id="2145707370" r:id="rId33"/>
    <p:sldId id="2145707371" r:id="rId34"/>
    <p:sldId id="2145707372" r:id="rId35"/>
    <p:sldId id="2145707373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FF"/>
    <a:srgbClr val="9999FF"/>
    <a:srgbClr val="C78FFF"/>
    <a:srgbClr val="C993FF"/>
    <a:srgbClr val="CC99FF"/>
    <a:srgbClr val="FF0066"/>
    <a:srgbClr val="BAE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2" autoAdjust="0"/>
    <p:restoredTop sz="94227" autoAdjust="0"/>
  </p:normalViewPr>
  <p:slideViewPr>
    <p:cSldViewPr snapToGrid="0">
      <p:cViewPr varScale="1">
        <p:scale>
          <a:sx n="81" d="100"/>
          <a:sy n="81" d="100"/>
        </p:scale>
        <p:origin x="49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African American/Afro-Caribbean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Sheet2!$C$9</c:f>
              <c:strCache>
                <c:ptCount val="1"/>
                <c:pt idx="0">
                  <c:v>African American/Afro-Caribbean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F-46BE-A022-7FF8BF32823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F-46BE-A022-7FF8BF32823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F-46BE-A022-7FF8BF32823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F-46BE-A022-7FF8BF328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Sheet2!$C$10:$C$13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0.32805592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8F-46BE-A022-7FF8BF328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European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Sheet2!$F$9</c:f>
              <c:strCache>
                <c:ptCount val="1"/>
                <c:pt idx="0">
                  <c:v>European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B-4D82-84E1-B3033C8A204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B-4D82-84E1-B3033C8A204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B-4D82-84E1-B3033C8A204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CB-4D82-84E1-B3033C8A2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Sheet2!$F$10:$F$13</c:f>
              <c:numCache>
                <c:formatCode>0%</c:formatCode>
                <c:ptCount val="4"/>
                <c:pt idx="0">
                  <c:v>0.32</c:v>
                </c:pt>
                <c:pt idx="1">
                  <c:v>0.39611652000000003</c:v>
                </c:pt>
                <c:pt idx="2">
                  <c:v>2.3877430000000002E-2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CB-4D82-84E1-B3033C8A20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Central/South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Sheet2!$D$9</c:f>
              <c:strCache>
                <c:ptCount val="1"/>
                <c:pt idx="0">
                  <c:v>Central/South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4-4417-A6DD-C70C18DA530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4-4417-A6DD-C70C18DA530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4-4417-A6DD-C70C18DA530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4-4417-A6DD-C70C18DA53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Sheet2!$D$10:$D$13</c:f>
              <c:numCache>
                <c:formatCode>0%</c:formatCode>
                <c:ptCount val="4"/>
                <c:pt idx="0">
                  <c:v>0.22</c:v>
                </c:pt>
                <c:pt idx="1">
                  <c:v>0.29552925000000002</c:v>
                </c:pt>
                <c:pt idx="2">
                  <c:v>8.1568059999999998E-2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4-4417-A6DD-C70C18DA5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East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Sheet2!$E$9</c:f>
              <c:strCache>
                <c:ptCount val="1"/>
                <c:pt idx="0">
                  <c:v>East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0-4367-B90D-874D977BCF8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0-4367-B90D-874D977BCF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0-4367-B90D-874D977BCF8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0-4367-B90D-874D977BCF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Sheet2!$E$10:$E$13</c:f>
              <c:numCache>
                <c:formatCode>0%</c:formatCode>
                <c:ptCount val="4"/>
                <c:pt idx="0">
                  <c:v>0.03</c:v>
                </c:pt>
                <c:pt idx="1">
                  <c:v>0.38055434999999999</c:v>
                </c:pt>
                <c:pt idx="2">
                  <c:v>0.12978691000000001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40-4367-B90D-874D977BCF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Near Eastern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Sheet2!$G$9</c:f>
              <c:strCache>
                <c:ptCount val="1"/>
                <c:pt idx="0">
                  <c:v>Near Eastern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9-43A8-9B79-CC7D0C8636B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9-43A8-9B79-CC7D0C8636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79-43A8-9B79-CC7D0C8636B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79-43A8-9B79-CC7D0C863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Sheet2!$G$10:$G$13</c:f>
              <c:numCache>
                <c:formatCode>0%</c:formatCode>
                <c:ptCount val="4"/>
                <c:pt idx="0">
                  <c:v>0.3</c:v>
                </c:pt>
                <c:pt idx="1">
                  <c:v>0.45192146</c:v>
                </c:pt>
                <c:pt idx="2">
                  <c:v>1.8584845999999999E-2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79-43A8-9B79-CC7D0C8636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Sub-Saharan African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Sheet2!$I$9</c:f>
              <c:strCache>
                <c:ptCount val="1"/>
                <c:pt idx="0">
                  <c:v>Sub-Saharan African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E-459E-AAE4-139BC86EDFB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E-459E-AAE4-139BC86EDFB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E-459E-AAE4-139BC86EDFB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E-459E-AAE4-139BC86ED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Sheet2!$I$10:$I$13</c:f>
              <c:numCache>
                <c:formatCode>0%</c:formatCode>
                <c:ptCount val="4"/>
                <c:pt idx="0">
                  <c:v>0.24</c:v>
                </c:pt>
                <c:pt idx="1">
                  <c:v>0.36977686999999998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E-459E-AAE4-139BC86ED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Middle Eastern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Sheet2!$J$9</c:f>
              <c:strCache>
                <c:ptCount val="1"/>
                <c:pt idx="0">
                  <c:v>Middle Eastern 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9-4235-A2AF-BD96F76ED74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9-4235-A2AF-BD96F76ED74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19-4235-A2AF-BD96F76ED74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19-4235-A2AF-BD96F76ED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Sheet2!$J$10:$J$13</c:f>
              <c:numCache>
                <c:formatCode>0%</c:formatCode>
                <c:ptCount val="4"/>
                <c:pt idx="0">
                  <c:v>0.34</c:v>
                </c:pt>
                <c:pt idx="1">
                  <c:v>0.44</c:v>
                </c:pt>
                <c:pt idx="2">
                  <c:v>0.02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19-4235-A2AF-BD96F76ED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Oceanian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Sheet2!$H$9</c:f>
              <c:strCache>
                <c:ptCount val="1"/>
                <c:pt idx="0">
                  <c:v>Oceanian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AB-47C2-8302-3D774C93D6F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AB-47C2-8302-3D774C93D6F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AB-47C2-8302-3D774C93D6F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AB-47C2-8302-3D774C93D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Sheet2!$H$10:$H$13</c:f>
              <c:numCache>
                <c:formatCode>0%</c:formatCode>
                <c:ptCount val="4"/>
                <c:pt idx="0">
                  <c:v>0.02</c:v>
                </c:pt>
                <c:pt idx="1">
                  <c:v>3.5006005E-2</c:v>
                </c:pt>
                <c:pt idx="2">
                  <c:v>0.57138639999999996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AB-47C2-8302-3D774C93D6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AD35D-BA47-446B-9F63-445493046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CF5E1-8AEF-EBD1-B69F-EE11810D0B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A7F9-8E37-49D2-9788-71CD4AB9CAA4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CF6D5-36EC-E481-0D37-C757AF648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DC344-15F8-E3D9-CD1F-693387E19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5030-7D8B-4775-AFE5-FC2102F47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2007-9D48-4CE3-B3F5-641BCCCE2E55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960C-9F25-485F-8D6D-F39B66E1A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group-people-carto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from: </a:t>
            </a:r>
            <a:r>
              <a:rPr lang="en-GB" dirty="0">
                <a:hlinkClick r:id="rId3"/>
              </a:rPr>
              <a:t>Group People Cartoon Images - Free Download on </a:t>
            </a:r>
            <a:r>
              <a:rPr lang="en-GB" dirty="0" err="1">
                <a:hlinkClick r:id="rId3"/>
              </a:rPr>
              <a:t>Freepik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6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GENE: In humans we have approximately 20,000 protein coding genes. Which represents 1.5% of our entire human genome.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6324-732B-4285-AC78-7EB2F36D8E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</a:t>
            </a:r>
            <a:endParaRPr lang="en-GB" dirty="0"/>
          </a:p>
        </p:txBody>
      </p:sp>
      <p:pic>
        <p:nvPicPr>
          <p:cNvPr id="6" name="Picture 5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5DBC807-805D-E7EE-033D-0A1C7621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85" y="131711"/>
            <a:ext cx="3441515" cy="117725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A15B092-C4D0-3FAE-2D26-33CFC42AE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1816F-83A8-C403-410B-2D3D41927130}"/>
              </a:ext>
            </a:extLst>
          </p:cNvPr>
          <p:cNvGrpSpPr/>
          <p:nvPr userDrawn="1"/>
        </p:nvGrpSpPr>
        <p:grpSpPr>
          <a:xfrm>
            <a:off x="172060" y="140229"/>
            <a:ext cx="2498949" cy="1030357"/>
            <a:chOff x="7390620" y="3025371"/>
            <a:chExt cx="2153167" cy="771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A4071-D387-6273-9F53-2F76291E9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29F31-61F6-0680-A455-73B1A6DC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B95DC-F041-D00F-0379-14C7485B8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97D7D-BA05-4FBD-E006-4583A35D71B6}"/>
              </a:ext>
            </a:extLst>
          </p:cNvPr>
          <p:cNvGrpSpPr/>
          <p:nvPr userDrawn="1"/>
        </p:nvGrpSpPr>
        <p:grpSpPr>
          <a:xfrm rot="16200000">
            <a:off x="5593544" y="259541"/>
            <a:ext cx="1004914" cy="12192001"/>
            <a:chOff x="0" y="175632"/>
            <a:chExt cx="658235" cy="6682368"/>
          </a:xfrm>
        </p:grpSpPr>
        <p:pic>
          <p:nvPicPr>
            <p:cNvPr id="16" name="Picture 1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B5C191B0-B829-AABA-8027-0776591D7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6036" r="87272"/>
            <a:stretch/>
          </p:blipFill>
          <p:spPr>
            <a:xfrm>
              <a:off x="0" y="175632"/>
              <a:ext cx="658235" cy="2733823"/>
            </a:xfrm>
            <a:prstGeom prst="rect">
              <a:avLst/>
            </a:prstGeom>
          </p:spPr>
        </p:pic>
        <p:pic>
          <p:nvPicPr>
            <p:cNvPr id="17" name="Picture 1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F5E272B-9E73-8B08-80EC-D29740B3B7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8" name="Picture 1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9E51B47-F5A7-F706-BE45-88ACD0B9CB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56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A17623-0BCE-4B31-BF14-C96505CB5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68D37-0A94-4161-9D4F-901D65EC9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01485271-D369-4C49-8EFD-B227BDA495BA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FDD5213-3153-4D87-8DE2-83477EE1C9F3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4E0B3-1AB8-6716-381E-9DEEEFA29F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F34DD44-B3BA-4DB7-BAAE-DCEEB79DA19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47628" y="1920741"/>
            <a:ext cx="10406171" cy="3849687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36A5D-B3E8-4563-9203-5B97C0FF4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0E54B2-05C6-4CE1-8E1F-A44213F50A14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81CB8F1-5114-45E1-AFFC-E867587A5BB1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08B72-6FED-4503-F7F3-595AA8401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C4F8C-1F64-47DC-321E-82ADD4F9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D9523-7871-45D8-BE7A-DABCF6CC26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911823"/>
            <a:ext cx="10515600" cy="3895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B393A-8F77-492E-A107-A644A09A1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2A724F29-201E-419C-842E-EA05E032207E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A47C2-BF03-4606-9447-7CB3C75401E3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252E1-04E8-BD6F-A083-7A658A8E9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85648-1179-B2B9-5749-9EA666DE4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2551187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2561051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A6046-4429-416F-A019-C418EEDF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05F4D-07CD-41CF-906F-ACF6826C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3033B-9057-496A-B0B0-0024BA305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4C6183C5-9C8F-4269-A41B-869889DCC5FB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F42F5B3-5EBF-4B83-9A66-DE5582CF42ED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D3B15-E90A-241A-EF27-32C19381A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26B2D-4B55-3177-C5FA-EDC2FAB13B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C82D19-F536-41F1-B14C-7D0473116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7F72461C-C250-4A0A-9781-E08B3C74E321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3864E0-336C-48B1-8A05-1702A43D05D4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7CA2F-7274-FB98-0185-74CF50DF5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38DA5-E0EC-1E30-1765-BF7B28D541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B442C-0960-44C3-8573-0DDFEA30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96716"/>
            <a:ext cx="6172200" cy="4064334"/>
          </a:xfrm>
        </p:spPr>
        <p:txBody>
          <a:bodyPr/>
          <a:lstStyle>
            <a:lvl1pPr>
              <a:defRPr sz="3200">
                <a:latin typeface="Frutiger" panose="020B0500000000000000"/>
              </a:defRPr>
            </a:lvl1pPr>
            <a:lvl2pPr>
              <a:defRPr sz="2800">
                <a:latin typeface="Frutiger" panose="020B0500000000000000"/>
              </a:defRPr>
            </a:lvl2pPr>
            <a:lvl3pPr>
              <a:defRPr sz="2400">
                <a:latin typeface="Frutiger" panose="020B0500000000000000"/>
              </a:defRPr>
            </a:lvl3pPr>
            <a:lvl4pPr>
              <a:defRPr sz="2000">
                <a:latin typeface="Frutiger" panose="020B0500000000000000"/>
              </a:defRPr>
            </a:lvl4pPr>
            <a:lvl5pPr>
              <a:defRPr sz="2000">
                <a:latin typeface="Frutiger" panose="020B050000000000000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AA26077-A7BD-46AC-A8A6-5A2B7987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6716"/>
            <a:ext cx="4111035" cy="4072272"/>
          </a:xfrm>
        </p:spPr>
        <p:txBody>
          <a:bodyPr/>
          <a:lstStyle>
            <a:lvl1pPr marL="0" indent="0">
              <a:buNone/>
              <a:defRPr sz="1600">
                <a:latin typeface="Frutiger" panose="020B050000000000000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F454C-A7D7-4C36-B01B-399043C19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A59C2F1-8AF4-47FC-96CF-94A54ECAC04A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A69BDE7-A3FA-4A16-9199-1DE5BD57DFE9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BAF9-6531-55A9-ED30-570D3D5461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4DCA5-35DE-515F-CB63-3A670F352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AA26077-A7BD-46AC-A8A6-5A2B7987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6716"/>
            <a:ext cx="4111035" cy="4072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utiger" panose="020B050000000000000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39494E-B41C-4778-BD45-13A483986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1275" y="1797050"/>
            <a:ext cx="6230938" cy="4071938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682596-B752-4EF8-9AC8-813198840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697C64-37A1-40B6-9C78-63C4C256189F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B4B8A09-E175-4789-A1E8-C5A1139D80F1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80FE7-B9EA-F497-A579-D9CCBDDE7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EA7D1-DBF2-BEFF-1CE3-34F6C4B179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6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5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6ACE-9DE6-185C-D85B-CECAC012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21BF-907A-38D3-010E-E0FBDAA0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305A1-6DFE-8142-2468-3DAAFDC4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15E3-E17C-4B75-9843-9BD67204BA82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A7CE3-071A-C87F-99FD-E60A9F3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E1C24-D98E-7557-CF37-4050A5F3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DCB6-F38E-4AA6-8003-96FA388D6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B9A03-DF44-0807-59A6-F85DE59398B7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7" name="Picture 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0C56AD4-3AF3-EB47-765D-1096BDB088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9" name="Picture 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D5DD2B0-591D-0643-8B8F-167FEE55B6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C929D2B-D7F5-70D0-1194-DB7D62015F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pic>
        <p:nvPicPr>
          <p:cNvPr id="5" name="Picture 4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98223526-7207-DC5E-EA55-AD258D9A9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4A11D-FEDA-19C4-3B52-44B79864E89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07B128-6268-D707-9385-C5B33C632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A24DE7-2B9A-67E5-86AE-6AA5D431D4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59E3BF-5B47-BD84-C18F-F21A6D1EA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42E1E8-AFE0-D583-C51A-4F962512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9" name="Picture 18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5CBCACD3-15EF-B87D-3B84-38D3F22D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97B7113-A311-4998-4867-4844012A7A29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4BC3C6-B492-D66E-F74E-D8A6F6679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694CB1-9964-6EE9-3676-77D134678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F1EA3F-472E-4C41-538E-A55A3DB1D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B24483-5AF4-96F6-34F2-DDD846DF9D02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7D7C288-2783-A04A-36B9-0F4278AC35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37E69E3B-C1E5-E677-E5BF-4C43585411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7" name="Picture 2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7C6C5C23-AA8A-D30C-E0B9-1C9D21A64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60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9FD0FA3-7DCD-62B9-F7AC-C9AFB8170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3A2AE-D96F-EF60-415F-8D28697CD31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CD6CEF-A344-D28F-AEC5-1E6A61553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E27F5F-2198-7A71-65A8-9DF17BB1D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B18A51-17B0-4817-1B53-42B7AA75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F8683F-D080-1A36-C737-4709A3D0CA2D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4" name="Picture 23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3A98EA7-50B9-8F07-A756-BA47E7CCD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19EEDFF2-2DCC-5972-7016-6515ACD5BE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D7BB8F31-6410-07B5-FEB1-F114454EBD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2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41BC5-9147-48A9-864A-E797F3F9B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882" y="223486"/>
            <a:ext cx="4678145" cy="13734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28685"/>
            <a:ext cx="6372000" cy="13357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5" y="6028684"/>
            <a:ext cx="6011955" cy="143443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61BAA3-23C9-4BAE-80B5-170EFFEDE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0E63A-209F-5A95-E82E-08E2EAE2A5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9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B6583-8AC2-491F-B3CA-1A8D05664A51}"/>
              </a:ext>
            </a:extLst>
          </p:cNvPr>
          <p:cNvSpPr/>
          <p:nvPr userDrawn="1"/>
        </p:nvSpPr>
        <p:spPr>
          <a:xfrm>
            <a:off x="0" y="6028683"/>
            <a:ext cx="12192000" cy="829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12641"/>
            <a:ext cx="6372000" cy="149621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4" y="6012641"/>
            <a:ext cx="6011955" cy="149620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C1107-530E-480B-A5B0-B3F56C6E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884" y="205401"/>
            <a:ext cx="4351143" cy="1260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01668-EBC3-4C1F-87A7-4C788C31751E}"/>
              </a:ext>
            </a:extLst>
          </p:cNvPr>
          <p:cNvSpPr txBox="1"/>
          <p:nvPr userDrawn="1"/>
        </p:nvSpPr>
        <p:spPr>
          <a:xfrm>
            <a:off x="8157411" y="6485021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8CA60-BDFC-6BB5-1A75-8222AC269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651291-A75D-56A1-01BF-F0A6DCC9F6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B6583-8AC2-491F-B3CA-1A8D05664A51}"/>
              </a:ext>
            </a:extLst>
          </p:cNvPr>
          <p:cNvSpPr/>
          <p:nvPr userDrawn="1"/>
        </p:nvSpPr>
        <p:spPr>
          <a:xfrm>
            <a:off x="0" y="6028683"/>
            <a:ext cx="12192000" cy="829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0" y="3170768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12641"/>
            <a:ext cx="6372000" cy="149621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4" y="6012641"/>
            <a:ext cx="6011955" cy="149620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C1107-530E-480B-A5B0-B3F56C6E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884" y="205401"/>
            <a:ext cx="4351143" cy="1260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48A16-946C-4A8E-8AD3-049E4E3D4F6D}"/>
              </a:ext>
            </a:extLst>
          </p:cNvPr>
          <p:cNvSpPr txBox="1"/>
          <p:nvPr userDrawn="1"/>
        </p:nvSpPr>
        <p:spPr>
          <a:xfrm>
            <a:off x="490330" y="2698965"/>
            <a:ext cx="7466553" cy="876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bg1"/>
                </a:solidFill>
                <a:latin typeface="Frutiger"/>
                <a:ea typeface="+mj-ea"/>
                <a:cs typeface="+mj-cs"/>
              </a:defRPr>
            </a:lvl1pPr>
          </a:lstStyle>
          <a:p>
            <a:pPr lvl="0"/>
            <a:r>
              <a:rPr lang="en-US" sz="2800" b="0" dirty="0"/>
              <a:t>For more information please contact:</a:t>
            </a:r>
            <a:endParaRPr lang="en-GB" sz="28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57067-B6B3-4ADE-B370-52AD65E5EE7E}"/>
              </a:ext>
            </a:extLst>
          </p:cNvPr>
          <p:cNvSpPr txBox="1"/>
          <p:nvPr userDrawn="1"/>
        </p:nvSpPr>
        <p:spPr>
          <a:xfrm>
            <a:off x="490330" y="1842264"/>
            <a:ext cx="6156250" cy="876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2800" b="0">
                <a:solidFill>
                  <a:schemeClr val="bg1"/>
                </a:solidFill>
                <a:latin typeface="Frutiger"/>
                <a:ea typeface="+mj-ea"/>
                <a:cs typeface="+mj-cs"/>
              </a:defRPr>
            </a:lvl1pPr>
          </a:lstStyle>
          <a:p>
            <a:pPr lvl="0"/>
            <a:r>
              <a:rPr lang="en-US" sz="6000" b="1" dirty="0"/>
              <a:t>Thank you! </a:t>
            </a:r>
            <a:endParaRPr lang="en-GB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D1D4A-F3FF-2AA6-05F8-0F33C21A2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ACF45-CE4E-0D6F-5C77-610DA2DA7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2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82" r:id="rId3"/>
    <p:sldLayoutId id="2147483685" r:id="rId4"/>
    <p:sldLayoutId id="2147483700" r:id="rId5"/>
    <p:sldLayoutId id="214748370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5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ddrx.pharmgkb.org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cpicpgx.org/guidel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pharmgkb.org/genotyp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047-E4A5-81D2-C879-559A65DD3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CYP2C19 </a:t>
            </a:r>
            <a:r>
              <a:rPr lang="en-GB" dirty="0"/>
              <a:t>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264BE-F54B-2231-CBAB-6A19D6ED2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Focus on clopidogrel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3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FAED39-E495-2D39-8238-6B7C9D69123A}"/>
              </a:ext>
            </a:extLst>
          </p:cNvPr>
          <p:cNvSpPr/>
          <p:nvPr/>
        </p:nvSpPr>
        <p:spPr>
          <a:xfrm>
            <a:off x="8760542" y="6037006"/>
            <a:ext cx="3616851" cy="8480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7BA83-FDA9-CAE1-9256-254727FA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5" y="286644"/>
            <a:ext cx="6269611" cy="407873"/>
          </a:xfrm>
        </p:spPr>
        <p:txBody>
          <a:bodyPr>
            <a:noAutofit/>
          </a:bodyPr>
          <a:lstStyle/>
          <a:p>
            <a:r>
              <a:rPr lang="en-GB" sz="3200" i="1" dirty="0"/>
              <a:t>CYP2C19</a:t>
            </a:r>
            <a:r>
              <a:rPr lang="en-GB" sz="3200" dirty="0"/>
              <a:t> phenotype by ancestry</a:t>
            </a:r>
            <a:endParaRPr lang="en-GB" sz="3200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49FE8B-BC57-2CAB-9CAD-09E00C303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016070"/>
              </p:ext>
            </p:extLst>
          </p:nvPr>
        </p:nvGraphicFramePr>
        <p:xfrm>
          <a:off x="-184314" y="3987104"/>
          <a:ext cx="4572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9A49D9-8CD3-A9AC-D561-734637F56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231021"/>
              </p:ext>
            </p:extLst>
          </p:nvPr>
        </p:nvGraphicFramePr>
        <p:xfrm>
          <a:off x="-174789" y="1144350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3F9AAE-4FC9-BF69-3BA8-B9AA3383A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21749"/>
              </p:ext>
            </p:extLst>
          </p:nvPr>
        </p:nvGraphicFramePr>
        <p:xfrm>
          <a:off x="2739243" y="1151805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AC33E8B-BB29-3AD0-B519-7220E96A9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401842"/>
              </p:ext>
            </p:extLst>
          </p:nvPr>
        </p:nvGraphicFramePr>
        <p:xfrm>
          <a:off x="5530698" y="1190190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EC7B692-F8CF-93B7-0F7A-5456DE6FF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602605"/>
              </p:ext>
            </p:extLst>
          </p:nvPr>
        </p:nvGraphicFramePr>
        <p:xfrm>
          <a:off x="2739243" y="4025489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FCBB31-DCD4-0EB8-1623-9D7B2D98B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81714"/>
              </p:ext>
            </p:extLst>
          </p:nvPr>
        </p:nvGraphicFramePr>
        <p:xfrm>
          <a:off x="5530698" y="4025489"/>
          <a:ext cx="4577715" cy="27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732C880-E3C5-3B0C-A2E9-B8FFFF9C5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269898"/>
              </p:ext>
            </p:extLst>
          </p:nvPr>
        </p:nvGraphicFramePr>
        <p:xfrm>
          <a:off x="8169427" y="3951870"/>
          <a:ext cx="4580573" cy="276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4BBD97-9ADF-21A3-9D3B-6223DD4CB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111157"/>
              </p:ext>
            </p:extLst>
          </p:nvPr>
        </p:nvGraphicFramePr>
        <p:xfrm>
          <a:off x="8169427" y="1199714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C78AB0-7BED-D372-F42A-2B48FE426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6838"/>
              </p:ext>
            </p:extLst>
          </p:nvPr>
        </p:nvGraphicFramePr>
        <p:xfrm>
          <a:off x="7058022" y="362138"/>
          <a:ext cx="231488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884">
                  <a:extLst>
                    <a:ext uri="{9D8B030D-6E8A-4147-A177-3AD203B41FA5}">
                      <a16:colId xmlns:a16="http://schemas.microsoft.com/office/drawing/2014/main" val="95145513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Ultrarapid/Rapid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8972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4207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BD6FF8-4196-728A-8BB1-D6A14EABE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47688"/>
              </p:ext>
            </p:extLst>
          </p:nvPr>
        </p:nvGraphicFramePr>
        <p:xfrm>
          <a:off x="9372906" y="362138"/>
          <a:ext cx="231488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884">
                  <a:extLst>
                    <a:ext uri="{9D8B030D-6E8A-4147-A177-3AD203B41FA5}">
                      <a16:colId xmlns:a16="http://schemas.microsoft.com/office/drawing/2014/main" val="3770576181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Intermediate/likely intermediate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14937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Poor/Likely Poor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104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16C5ACE-58D1-1619-A560-4EF659794658}"/>
              </a:ext>
            </a:extLst>
          </p:cNvPr>
          <p:cNvSpPr txBox="1"/>
          <p:nvPr/>
        </p:nvSpPr>
        <p:spPr>
          <a:xfrm>
            <a:off x="788411" y="706138"/>
            <a:ext cx="4010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Lee CR, et al. Clin </a:t>
            </a:r>
            <a:r>
              <a:rPr lang="en-GB" sz="1200" dirty="0" err="1"/>
              <a:t>Pharmacol</a:t>
            </a:r>
            <a:r>
              <a:rPr lang="en-GB" sz="1200" dirty="0"/>
              <a:t> </a:t>
            </a:r>
            <a:r>
              <a:rPr lang="en-GB" sz="1200" dirty="0" err="1"/>
              <a:t>Ther</a:t>
            </a:r>
            <a:r>
              <a:rPr lang="en-GB" sz="1200" dirty="0"/>
              <a:t>. 2022;112(5):959-967. </a:t>
            </a:r>
          </a:p>
        </p:txBody>
      </p:sp>
    </p:spTree>
    <p:extLst>
      <p:ext uri="{BB962C8B-B14F-4D97-AF65-F5344CB8AC3E}">
        <p14:creationId xmlns:p14="http://schemas.microsoft.com/office/powerpoint/2010/main" val="307727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3BA82-9FDB-CB25-F5D1-F9EC8F4AD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1BE4A4-F07B-0F33-27F7-F43326228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What’s out there?</a:t>
            </a:r>
          </a:p>
        </p:txBody>
      </p:sp>
    </p:spTree>
    <p:extLst>
      <p:ext uri="{BB962C8B-B14F-4D97-AF65-F5344CB8AC3E}">
        <p14:creationId xmlns:p14="http://schemas.microsoft.com/office/powerpoint/2010/main" val="233538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4E93D-68FB-18F1-5E43-5886922B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1" y="412387"/>
            <a:ext cx="10515600" cy="50387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for an overview of a gene</a:t>
            </a:r>
            <a:endParaRPr lang="en-GB" sz="4000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31A2-A96D-68FE-3708-D2292B3AD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641" y="1181718"/>
            <a:ext cx="11217712" cy="1489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err="1">
                <a:latin typeface="Aptos Display" panose="020B0004020202020204" pitchFamily="34" charset="0"/>
              </a:rPr>
              <a:t>GeNotes</a:t>
            </a:r>
            <a:r>
              <a:rPr lang="en-GB" sz="2000" b="1" dirty="0">
                <a:latin typeface="Aptos Display" panose="020B0004020202020204" pitchFamily="34" charset="0"/>
              </a:rPr>
              <a:t> </a:t>
            </a:r>
          </a:p>
          <a:p>
            <a:r>
              <a:rPr lang="en-GB" sz="2000" b="1" dirty="0">
                <a:latin typeface="Aptos Display" panose="020B0004020202020204" pitchFamily="34" charset="0"/>
              </a:rPr>
              <a:t>Just in time </a:t>
            </a:r>
            <a:r>
              <a:rPr lang="en-GB" sz="2000" dirty="0">
                <a:latin typeface="Aptos Display" panose="020B0004020202020204" pitchFamily="34" charset="0"/>
              </a:rPr>
              <a:t>resources which also</a:t>
            </a:r>
            <a:r>
              <a:rPr lang="en-GB" sz="2000" b="1" dirty="0">
                <a:latin typeface="Aptos Display" panose="020B0004020202020204" pitchFamily="34" charset="0"/>
              </a:rPr>
              <a:t> signposts </a:t>
            </a:r>
            <a:r>
              <a:rPr lang="en-GB" sz="2000" dirty="0">
                <a:latin typeface="Aptos Display" panose="020B0004020202020204" pitchFamily="34" charset="0"/>
              </a:rPr>
              <a:t>you to CPIC and other useful papers and resources. 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A quick overview of the information with an example clinical scenario.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PIL available - Cincinnati Children’s Hospital</a:t>
            </a:r>
          </a:p>
          <a:p>
            <a:pPr marL="0" indent="0">
              <a:buNone/>
            </a:pPr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82288-97A5-B9DE-1BFC-A1E1F0F8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" y="3023487"/>
            <a:ext cx="3924920" cy="3368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96B6-0663-F6C9-E1E7-606267C9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292" y="3095830"/>
            <a:ext cx="3636565" cy="195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D15D9-31CB-5A8C-3D97-2C0DAEE9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17" y="2559913"/>
            <a:ext cx="3590447" cy="3652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D408D-39C0-95AD-F79B-F6CD4C30D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856" y="3023487"/>
            <a:ext cx="3167497" cy="35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9D7-986B-D2D1-A300-EC224D8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253763"/>
            <a:ext cx="10515600" cy="6906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to aid interpretation</a:t>
            </a:r>
            <a:endParaRPr lang="en-GB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4C8-54CA-6077-1936-3AB29F1EE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15" y="1319751"/>
            <a:ext cx="4734899" cy="5043341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Published guidelines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Clinical Pharmacogenetics Implementation Consortium (CPIC) </a:t>
            </a:r>
            <a:r>
              <a:rPr lang="en-GB" sz="1800" dirty="0">
                <a:latin typeface="Aptos" panose="020B0004020202020204" pitchFamily="34" charset="0"/>
                <a:hlinkClick r:id="rId2"/>
              </a:rPr>
              <a:t>Guidelines – CPIC (cpicpgx.org)</a:t>
            </a:r>
            <a:endParaRPr lang="en-GB" sz="1800" dirty="0">
              <a:latin typeface="Aptos" panose="020B0004020202020204" pitchFamily="34" charset="0"/>
            </a:endParaRP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Dutch Pharmacogenetics Working Group (DPWG)</a:t>
            </a:r>
          </a:p>
          <a:p>
            <a:pPr marL="457200" lvl="1" indent="0"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Production information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Summary of Product Characteristics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BNF </a:t>
            </a:r>
          </a:p>
          <a:p>
            <a:pPr lvl="1"/>
            <a:endParaRPr lang="en-GB" sz="18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Online tools/apps – to aid interpretation</a:t>
            </a:r>
          </a:p>
          <a:p>
            <a:pPr lvl="1"/>
            <a:r>
              <a:rPr lang="en-GB" sz="1800" dirty="0" err="1">
                <a:latin typeface="Aptos" panose="020B0004020202020204" pitchFamily="34" charset="0"/>
              </a:rPr>
              <a:t>PharmGKB</a:t>
            </a:r>
            <a:r>
              <a:rPr lang="en-GB" sz="1800" dirty="0">
                <a:latin typeface="Aptos" panose="020B0004020202020204" pitchFamily="34" charset="0"/>
              </a:rPr>
              <a:t>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DNA-Driven Rx (pharmgkb.org)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or can use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GSI: Genotype Selection Interface (pharmgkb.org)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GB" sz="1600" b="1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58AF3-09E0-2CA8-6E83-58378C2D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241" y="1079774"/>
            <a:ext cx="3556694" cy="118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62204-C894-E79D-A2A7-B55964CB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488" y="2171773"/>
            <a:ext cx="5410213" cy="177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73ACE-08F1-7E3B-D7B7-BD933EE46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513" y="4017331"/>
            <a:ext cx="5996473" cy="2320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CA706-5A4E-BC39-4693-D7502A3BA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364" y="4458201"/>
            <a:ext cx="2385092" cy="2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9D7-986B-D2D1-A300-EC224D8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149779"/>
            <a:ext cx="10515600" cy="6906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for detailed genotype information</a:t>
            </a:r>
            <a:endParaRPr lang="en-GB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4C8-54CA-6077-1936-3AB29F1EE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15" y="1319751"/>
            <a:ext cx="4431383" cy="50433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600" b="1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C65EF-D3E3-E106-F993-A8A7C936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23" y="852694"/>
            <a:ext cx="4656841" cy="1491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2BE17-E1F2-C2B7-040B-56855069C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18" y="2802750"/>
            <a:ext cx="8829772" cy="3823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1072D-F61C-94D7-41A2-9E13C0B9B8D3}"/>
              </a:ext>
            </a:extLst>
          </p:cNvPr>
          <p:cNvSpPr txBox="1"/>
          <p:nvPr/>
        </p:nvSpPr>
        <p:spPr>
          <a:xfrm>
            <a:off x="913615" y="944440"/>
            <a:ext cx="6269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those more familiar with pharmacogenetics or embarking on research projects and developing national guidelines – </a:t>
            </a:r>
            <a:r>
              <a:rPr lang="en-GB" dirty="0" err="1"/>
              <a:t>PharmVar</a:t>
            </a:r>
            <a:r>
              <a:rPr lang="en-GB" dirty="0"/>
              <a:t> is another resource for detailed genotype data. </a:t>
            </a:r>
          </a:p>
          <a:p>
            <a:endParaRPr lang="en-GB" dirty="0"/>
          </a:p>
          <a:p>
            <a:r>
              <a:rPr lang="en-GB" b="1" dirty="0"/>
              <a:t>Not needed for interpretation for the case studies but to raise awareness this site exists, and research papers may refer to it.  </a:t>
            </a:r>
          </a:p>
        </p:txBody>
      </p:sp>
    </p:spTree>
    <p:extLst>
      <p:ext uri="{BB962C8B-B14F-4D97-AF65-F5344CB8AC3E}">
        <p14:creationId xmlns:p14="http://schemas.microsoft.com/office/powerpoint/2010/main" val="17962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E095-F41E-F0F3-5238-C88BCADF6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824" y="1536569"/>
            <a:ext cx="6560919" cy="2387600"/>
          </a:xfrm>
        </p:spPr>
        <p:txBody>
          <a:bodyPr/>
          <a:lstStyle/>
          <a:p>
            <a:r>
              <a:rPr lang="en-GB" dirty="0"/>
              <a:t>Case study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27CFB8-2FBD-2765-8FDF-3AD7320F3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483" y="4194135"/>
            <a:ext cx="6675223" cy="1030368"/>
          </a:xfrm>
        </p:spPr>
        <p:txBody>
          <a:bodyPr/>
          <a:lstStyle/>
          <a:p>
            <a:r>
              <a:rPr lang="en-GB" i="1" dirty="0"/>
              <a:t>Clopidogrel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C1316-AAC7-AEBB-C8F8-0942ECBA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4" y="1536569"/>
            <a:ext cx="2005247" cy="41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EAE-6FD7-4EBA-7FA7-E276ED26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560"/>
            <a:ext cx="10515600" cy="854075"/>
          </a:xfrm>
        </p:spPr>
        <p:txBody>
          <a:bodyPr>
            <a:normAutofit/>
          </a:bodyPr>
          <a:lstStyle/>
          <a:p>
            <a:r>
              <a:rPr lang="en-GB" sz="4800" dirty="0"/>
              <a:t>Patient Akiko Suzuki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E870A-69E7-8E42-405C-735AE5884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31576"/>
            <a:ext cx="10515600" cy="3810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 Akiko Suzuki is being treated for a minor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ischaemic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stroke and after the acute management phase Dr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Yadev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would like to treat Akiko with dual antiplatelet therapy with clopidogrel and aspirin.</a:t>
            </a:r>
          </a:p>
          <a:p>
            <a:pPr algn="just">
              <a:lnSpc>
                <a:spcPct val="200000"/>
              </a:lnSpc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Yadev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requested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CYP2C19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pharmacogenetic test to ensure that clopidogrel is the right treatment for his patient. </a:t>
            </a:r>
          </a:p>
          <a:p>
            <a:pPr algn="just">
              <a:lnSpc>
                <a:spcPct val="200000"/>
              </a:lnSpc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results are now available, and Dr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Yadev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has asked you to help interpret the report.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97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2E0E-D002-4ECE-7AAE-EE8EF8CE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01" y="239435"/>
            <a:ext cx="3043518" cy="2243604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 for</a:t>
            </a:r>
            <a:r>
              <a:rPr lang="en-GB" sz="5400" dirty="0"/>
              <a:t> Akiko Suzuki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AB1A9-E8F4-F30F-AF93-43317BC2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81" y="0"/>
            <a:ext cx="61706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F5F1E4-575A-F07C-1DA9-B2B01ED6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01" y="2479242"/>
            <a:ext cx="2005247" cy="41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4D1-DA9D-8969-87F2-88D3B7ED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75" y="347050"/>
            <a:ext cx="10515600" cy="586982"/>
          </a:xfrm>
        </p:spPr>
        <p:txBody>
          <a:bodyPr>
            <a:normAutofit fontScale="90000"/>
          </a:bodyPr>
          <a:lstStyle/>
          <a:p>
            <a:r>
              <a:rPr lang="en-GB" dirty="0"/>
              <a:t>Pharmacogenetic resources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D996-D313-A46D-7385-6A198C5F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1" y="1629976"/>
            <a:ext cx="2638655" cy="89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B0E20-16F1-F30A-AD38-009BFF90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42" y="1254802"/>
            <a:ext cx="1543937" cy="154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CC828-7775-43A1-99FC-A0104C27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5" y="3110552"/>
            <a:ext cx="1642977" cy="1570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6B4CD-6088-7C9E-3F3A-621356D290A1}"/>
              </a:ext>
            </a:extLst>
          </p:cNvPr>
          <p:cNvSpPr txBox="1"/>
          <p:nvPr/>
        </p:nvSpPr>
        <p:spPr>
          <a:xfrm>
            <a:off x="2284475" y="3429000"/>
            <a:ext cx="12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Webpage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F34B23F-0062-F3D1-11D9-8552960495B0}"/>
              </a:ext>
            </a:extLst>
          </p:cNvPr>
          <p:cNvSpPr/>
          <p:nvPr/>
        </p:nvSpPr>
        <p:spPr>
          <a:xfrm>
            <a:off x="3845653" y="3480004"/>
            <a:ext cx="1047422" cy="2673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BED8FC-3B24-2109-B4D3-D98C8FD35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2" y="2897929"/>
            <a:ext cx="1620251" cy="1620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73658-9D1C-B93C-C73A-FBDD732D6FB3}"/>
              </a:ext>
            </a:extLst>
          </p:cNvPr>
          <p:cNvSpPr txBox="1"/>
          <p:nvPr/>
        </p:nvSpPr>
        <p:spPr>
          <a:xfrm>
            <a:off x="2033152" y="3904668"/>
            <a:ext cx="19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Mobile App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EBC41CA-38CD-D190-0D9A-883AE1966175}"/>
              </a:ext>
            </a:extLst>
          </p:cNvPr>
          <p:cNvSpPr/>
          <p:nvPr/>
        </p:nvSpPr>
        <p:spPr>
          <a:xfrm>
            <a:off x="2871379" y="4478848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325037-0E61-46AA-C697-BE9389FAA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3" y="5093708"/>
            <a:ext cx="1606180" cy="1606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B32DCB-D62F-6EFA-C723-F059B8F9C73B}"/>
              </a:ext>
            </a:extLst>
          </p:cNvPr>
          <p:cNvCxnSpPr/>
          <p:nvPr/>
        </p:nvCxnSpPr>
        <p:spPr>
          <a:xfrm>
            <a:off x="6981511" y="1492404"/>
            <a:ext cx="0" cy="476864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603678-B352-7ED6-4A6B-315DF1A43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64" y="1203869"/>
            <a:ext cx="1743485" cy="1743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48456C-6C8C-E124-1056-16B2E4F87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03" y="1629976"/>
            <a:ext cx="2967517" cy="891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3EA264-8BC2-A920-87C7-4E4734701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03" y="3479334"/>
            <a:ext cx="2200582" cy="94310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2867D6-25DD-6DF6-6147-BC4BC137E585}"/>
              </a:ext>
            </a:extLst>
          </p:cNvPr>
          <p:cNvSpPr txBox="1"/>
          <p:nvPr/>
        </p:nvSpPr>
        <p:spPr>
          <a:xfrm>
            <a:off x="7302503" y="5164777"/>
            <a:ext cx="220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use this site to also explore the paediatric dashboard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0753C4E-F564-5B09-6286-91B4595D30E8}"/>
              </a:ext>
            </a:extLst>
          </p:cNvPr>
          <p:cNvSpPr/>
          <p:nvPr/>
        </p:nvSpPr>
        <p:spPr>
          <a:xfrm>
            <a:off x="8282121" y="4584112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F11C6E-4A3F-EA37-A921-A51D047A9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3198" y="3871882"/>
            <a:ext cx="1743485" cy="1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treating Akiko how would you interpret and action his report?</a:t>
            </a:r>
            <a:b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Please select ONE answer.</a:t>
            </a:r>
            <a:endParaRPr lang="en-GB" sz="18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 can metabolise clopidogrel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the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can be prescribed.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REDUCED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and a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DOSE INCREASE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is required.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REDUCED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an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ALTERNATIVE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drug will need to be considered.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SIGNIFICANTLY REDUCED,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and a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DOSE INCREASE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is required.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SIGNIFICANTLY REDUCED 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an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ALTERNATIVE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drug will need to be considered.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 don’t know. </a:t>
            </a: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2EDD23-CD0A-5E32-96F1-587141449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54" y="132744"/>
            <a:ext cx="5962650" cy="2278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BA917-1869-7857-87A2-1FF2B6B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585" y="249285"/>
            <a:ext cx="3939989" cy="647887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Disclaimer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036A2-3C09-9EFF-04D4-3FA76C032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6775" y="2513994"/>
            <a:ext cx="10264589" cy="421126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The pharmacogenetic reports provided are </a:t>
            </a:r>
            <a:r>
              <a:rPr lang="en-GB" sz="2000" b="1" dirty="0"/>
              <a:t>mock reports</a:t>
            </a:r>
            <a:r>
              <a:rPr lang="en-GB" sz="2000" dirty="0"/>
              <a:t>, for education and training purposes only. </a:t>
            </a:r>
          </a:p>
          <a:p>
            <a:pPr lvl="1"/>
            <a:r>
              <a:rPr lang="en-GB" sz="1800" b="1" i="1" dirty="0"/>
              <a:t>A real-life pharmacogenetic report from the Genomic Laboratory Hub </a:t>
            </a:r>
            <a:r>
              <a:rPr lang="en-GB" sz="1800" b="1" i="1" u="sng" dirty="0"/>
              <a:t>may look different</a:t>
            </a:r>
            <a:r>
              <a:rPr lang="en-GB" sz="1800" b="1" i="1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There are no UK based guidelines for clopidogrel to guide UK prescribing practices…</a:t>
            </a:r>
            <a:r>
              <a:rPr lang="en-GB" sz="2000" i="1" dirty="0"/>
              <a:t>as yet</a:t>
            </a:r>
            <a:r>
              <a:rPr lang="en-GB" sz="2000" dirty="0"/>
              <a:t>…</a:t>
            </a:r>
          </a:p>
          <a:p>
            <a:pPr lvl="1"/>
            <a:r>
              <a:rPr lang="en-GB" sz="1800" dirty="0"/>
              <a:t>Prescribing practices will be aligned to national e.g., NICE recommendations/SmPC with consideration to local practices, guidelines and formularies.</a:t>
            </a:r>
          </a:p>
          <a:p>
            <a:pPr lvl="1"/>
            <a:endParaRPr lang="en-GB" sz="1800" dirty="0"/>
          </a:p>
          <a:p>
            <a:r>
              <a:rPr lang="en-GB" sz="2000" dirty="0"/>
              <a:t>Hopefully, this workshop will not only help raise awareness of the pharmacogenetic resources available but ignite conversations/thoughts on how these resources can differ to our UK/local practices and what we already know about medicines.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C00000"/>
                </a:solidFill>
              </a:rPr>
              <a:t>Pharmacogenomics will not replace our clinical judgement; it is an additional tool within our medicines optimisation toolbox, we still need to consider factors such as, renal and liver function, drug interactions, co-morbidities etc…</a:t>
            </a:r>
          </a:p>
        </p:txBody>
      </p:sp>
    </p:spTree>
    <p:extLst>
      <p:ext uri="{BB962C8B-B14F-4D97-AF65-F5344CB8AC3E}">
        <p14:creationId xmlns:p14="http://schemas.microsoft.com/office/powerpoint/2010/main" val="353781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answering question 1, which resource(s) did you use?</a:t>
            </a: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Local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National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Product information e.g. SmPCs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Clinical Pharmacogenetics Implementation Consortium (CPIC)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Dutch Pharmacogenetics Working Group (DPWG)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PharmGKB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 err="1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GeNotes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None e.g.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used own knowledge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Other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54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How would you rate your confidence in interpreting Akiko’s results?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b="1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Very Poor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Poor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Fair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Good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Excellent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52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E095-F41E-F0F3-5238-C88BCADF6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824" y="1536569"/>
            <a:ext cx="6560919" cy="2387600"/>
          </a:xfrm>
        </p:spPr>
        <p:txBody>
          <a:bodyPr/>
          <a:lstStyle/>
          <a:p>
            <a:r>
              <a:rPr lang="en-GB" dirty="0"/>
              <a:t>Case study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27CFB8-2FBD-2765-8FDF-3AD7320F3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9483" y="4194135"/>
            <a:ext cx="6675223" cy="1030368"/>
          </a:xfrm>
        </p:spPr>
        <p:txBody>
          <a:bodyPr/>
          <a:lstStyle/>
          <a:p>
            <a:r>
              <a:rPr lang="en-GB" i="1" dirty="0"/>
              <a:t>Clopidogrel </a:t>
            </a:r>
            <a:r>
              <a:rPr lang="en-GB" i="1" dirty="0">
                <a:solidFill>
                  <a:srgbClr val="C00000"/>
                </a:solidFill>
              </a:rPr>
              <a:t>– optional if time available </a:t>
            </a:r>
          </a:p>
          <a:p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C1316-AAC7-AEBB-C8F8-0942ECBA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4" y="1536569"/>
            <a:ext cx="2005247" cy="41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EAE-6FD7-4EBA-7FA7-E276ED26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560"/>
            <a:ext cx="10515600" cy="854075"/>
          </a:xfrm>
        </p:spPr>
        <p:txBody>
          <a:bodyPr>
            <a:normAutofit/>
          </a:bodyPr>
          <a:lstStyle/>
          <a:p>
            <a:r>
              <a:rPr lang="en-GB" sz="4800" dirty="0"/>
              <a:t>Patient Devina Chopra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E870A-69E7-8E42-405C-735AE5884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31576"/>
            <a:ext cx="10515600" cy="3810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Devina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Chopra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being reviewed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Yadev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follow up clinic. You are working within his clinic as an independent prescriber.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Devina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has been on clopidogrel and aspirin for 21 days and the plan will be to continue clopidogrel 75 mg monotherapy once a day.</a:t>
            </a:r>
          </a:p>
          <a:p>
            <a:pPr algn="just">
              <a:lnSpc>
                <a:spcPct val="200000"/>
              </a:lnSpc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Devina’s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pharmacogenetic result is now available and Dr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Yardev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has asked you to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 the patient.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4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595AD5-44D1-6739-6DD0-9E52F0ED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53" y="197205"/>
            <a:ext cx="3043518" cy="2243604"/>
          </a:xfrm>
        </p:spPr>
        <p:txBody>
          <a:bodyPr>
            <a:normAutofit/>
          </a:bodyPr>
          <a:lstStyle/>
          <a:p>
            <a:r>
              <a:rPr lang="en-GB" sz="4800" dirty="0"/>
              <a:t>Report for Devina Chopra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DF8EF-FCFF-0A3B-2265-7E71852D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01" y="0"/>
            <a:ext cx="6192021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CECE25-9713-40CD-AF08-64B4F6F3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53" y="2440809"/>
            <a:ext cx="2005247" cy="41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4D1-DA9D-8969-87F2-88D3B7ED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75" y="347050"/>
            <a:ext cx="10515600" cy="586982"/>
          </a:xfrm>
        </p:spPr>
        <p:txBody>
          <a:bodyPr>
            <a:normAutofit fontScale="90000"/>
          </a:bodyPr>
          <a:lstStyle/>
          <a:p>
            <a:r>
              <a:rPr lang="en-GB" dirty="0"/>
              <a:t>Pharmacogenetic resources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D996-D313-A46D-7385-6A198C5F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1" y="1629976"/>
            <a:ext cx="2638655" cy="89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B0E20-16F1-F30A-AD38-009BFF90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42" y="1254802"/>
            <a:ext cx="1543937" cy="154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CC828-7775-43A1-99FC-A0104C27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5" y="3110552"/>
            <a:ext cx="1642977" cy="1570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6B4CD-6088-7C9E-3F3A-621356D290A1}"/>
              </a:ext>
            </a:extLst>
          </p:cNvPr>
          <p:cNvSpPr txBox="1"/>
          <p:nvPr/>
        </p:nvSpPr>
        <p:spPr>
          <a:xfrm>
            <a:off x="2284475" y="3429000"/>
            <a:ext cx="12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Webpage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F34B23F-0062-F3D1-11D9-8552960495B0}"/>
              </a:ext>
            </a:extLst>
          </p:cNvPr>
          <p:cNvSpPr/>
          <p:nvPr/>
        </p:nvSpPr>
        <p:spPr>
          <a:xfrm>
            <a:off x="3845653" y="3480004"/>
            <a:ext cx="1047422" cy="2673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BED8FC-3B24-2109-B4D3-D98C8FD35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2" y="2897929"/>
            <a:ext cx="1620251" cy="1620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73658-9D1C-B93C-C73A-FBDD732D6FB3}"/>
              </a:ext>
            </a:extLst>
          </p:cNvPr>
          <p:cNvSpPr txBox="1"/>
          <p:nvPr/>
        </p:nvSpPr>
        <p:spPr>
          <a:xfrm>
            <a:off x="2033152" y="3904668"/>
            <a:ext cx="19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Mobile App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EBC41CA-38CD-D190-0D9A-883AE1966175}"/>
              </a:ext>
            </a:extLst>
          </p:cNvPr>
          <p:cNvSpPr/>
          <p:nvPr/>
        </p:nvSpPr>
        <p:spPr>
          <a:xfrm>
            <a:off x="2871379" y="4478848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325037-0E61-46AA-C697-BE9389FAA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3" y="5093708"/>
            <a:ext cx="1606180" cy="1606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B32DCB-D62F-6EFA-C723-F059B8F9C73B}"/>
              </a:ext>
            </a:extLst>
          </p:cNvPr>
          <p:cNvCxnSpPr/>
          <p:nvPr/>
        </p:nvCxnSpPr>
        <p:spPr>
          <a:xfrm>
            <a:off x="6981511" y="1492404"/>
            <a:ext cx="0" cy="476864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603678-B352-7ED6-4A6B-315DF1A43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64" y="1203869"/>
            <a:ext cx="1743485" cy="1743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48456C-6C8C-E124-1056-16B2E4F87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03" y="1629976"/>
            <a:ext cx="2967517" cy="891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3EA264-8BC2-A920-87C7-4E4734701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03" y="3479334"/>
            <a:ext cx="2200582" cy="94310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2867D6-25DD-6DF6-6147-BC4BC137E585}"/>
              </a:ext>
            </a:extLst>
          </p:cNvPr>
          <p:cNvSpPr txBox="1"/>
          <p:nvPr/>
        </p:nvSpPr>
        <p:spPr>
          <a:xfrm>
            <a:off x="7302503" y="5164777"/>
            <a:ext cx="220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 use this site to also explore the paediatric dashboard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0753C4E-F564-5B09-6286-91B4595D30E8}"/>
              </a:ext>
            </a:extLst>
          </p:cNvPr>
          <p:cNvSpPr/>
          <p:nvPr/>
        </p:nvSpPr>
        <p:spPr>
          <a:xfrm>
            <a:off x="8282121" y="4584112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F11C6E-4A3F-EA37-A921-A51D047A9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3198" y="3871882"/>
            <a:ext cx="1743485" cy="1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2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4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treating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Devina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 how would you interpret and action her report?</a:t>
            </a:r>
            <a:b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Please select ONE answer.</a:t>
            </a:r>
            <a:endParaRPr lang="en-GB" sz="18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 can metabolise clopidogrel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the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can be prescribed.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REDUCED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and a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DOSE INCREASE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is required.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REDUCED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an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ALTERNATIVE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drug will need to be considered.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SIGNIFICANTLY REDUCED,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and a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DOSE INCREASE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is required.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patient’s metabolism of clopidogrel 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SIGNIFICANTLY REDUCED 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an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ALTERNATIVE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drug will need to be considered.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 d</a:t>
            </a:r>
            <a:r>
              <a:rPr lang="el-G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on't know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965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answering question 4, which resource(s) did you use?</a:t>
            </a: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Local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National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Product information e.g. SmPCs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Clinical Pharmacogenetics Implementation Consortium (CPIC)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Dutch Pharmacogenetics Working Group (DPWG)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PharmGKB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 err="1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GeNotes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Other, please state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None e.g.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used own knowledge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1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6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How would you rate your confidence in interpreting </a:t>
            </a:r>
            <a:r>
              <a:rPr lang="en-US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Devina’s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 results?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b="1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Very Poor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Poor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Fair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Good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Excellent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76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0B721-173F-141A-BB0C-E6ADFA1A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8829" y="2614786"/>
            <a:ext cx="6105427" cy="1273550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CE3A6A-4F18-1F88-4829-A6BFC52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90" y="1359338"/>
            <a:ext cx="2005247" cy="41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objectives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04594"/>
            <a:ext cx="10515600" cy="4799436"/>
          </a:xfrm>
        </p:spPr>
        <p:txBody>
          <a:bodyPr>
            <a:normAutofit lnSpcReduction="10000"/>
          </a:bodyPr>
          <a:lstStyle/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Understand the difference between genotype and phenotype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Understand the terminology of phenotype definitions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Recognise the different </a:t>
            </a:r>
            <a:r>
              <a:rPr lang="en-GB" sz="2400" i="1" dirty="0">
                <a:latin typeface="Aptos" panose="020B0004020202020204" pitchFamily="34" charset="0"/>
              </a:rPr>
              <a:t>CYP2C19 </a:t>
            </a:r>
            <a:r>
              <a:rPr lang="en-GB" sz="2400" dirty="0">
                <a:latin typeface="Aptos" panose="020B0004020202020204" pitchFamily="34" charset="0"/>
              </a:rPr>
              <a:t>variants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Be able to assign the correct phenotype to a genotype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Make a therapeutic recommendation using available pharmacogenetic resources.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3199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CDB5B-1789-F56A-E5FA-8C8C2E16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Word cloud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8AE38-A7D7-01FE-2764-25D7FE4C9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did you find interpreting a pharmacogenetic report?</a:t>
            </a:r>
          </a:p>
        </p:txBody>
      </p:sp>
    </p:spTree>
    <p:extLst>
      <p:ext uri="{BB962C8B-B14F-4D97-AF65-F5344CB8AC3E}">
        <p14:creationId xmlns:p14="http://schemas.microsoft.com/office/powerpoint/2010/main" val="408618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6EBA2-612D-7844-323E-9EDC8D2E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0" y="1751070"/>
            <a:ext cx="10435335" cy="2387600"/>
          </a:xfrm>
        </p:spPr>
        <p:txBody>
          <a:bodyPr>
            <a:normAutofit/>
          </a:bodyPr>
          <a:lstStyle/>
          <a:p>
            <a:r>
              <a:rPr lang="en-GB" sz="5400" dirty="0"/>
              <a:t>Navigating through the definitions!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8C2DD1-DE4D-2A36-0C40-2755DDF93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6233"/>
            <a:ext cx="10515600" cy="728384"/>
          </a:xfrm>
        </p:spPr>
        <p:txBody>
          <a:bodyPr>
            <a:noAutofit/>
          </a:bodyPr>
          <a:lstStyle/>
          <a:p>
            <a:r>
              <a:rPr lang="en-GB" sz="4800" dirty="0"/>
              <a:t>Gene, variant and allele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183341"/>
            <a:ext cx="4590728" cy="5098758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GENE</a:t>
            </a:r>
            <a:r>
              <a:rPr lang="en-GB" sz="2000" dirty="0"/>
              <a:t>: </a:t>
            </a:r>
          </a:p>
          <a:p>
            <a:pPr lvl="1"/>
            <a:r>
              <a:rPr lang="en-GB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unit of inheritance and is passed from each parent to a child. </a:t>
            </a:r>
          </a:p>
          <a:p>
            <a:pPr lvl="1"/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gene contains information on how to build a protein.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VARIANT: </a:t>
            </a:r>
          </a:p>
          <a:p>
            <a:pPr lvl="1"/>
            <a:r>
              <a:rPr lang="en-GB" sz="2000" dirty="0"/>
              <a:t>A site where the part of the gene you are looking at is different to the reference genome </a:t>
            </a:r>
          </a:p>
          <a:p>
            <a:endParaRPr lang="en-GB" sz="2000" dirty="0"/>
          </a:p>
          <a:p>
            <a:r>
              <a:rPr lang="en-GB" sz="2000" b="1" dirty="0"/>
              <a:t>ALLELE: </a:t>
            </a:r>
          </a:p>
          <a:p>
            <a:pPr lvl="1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allele is a specific version of a gene. </a:t>
            </a:r>
          </a:p>
          <a:p>
            <a:pPr lvl="1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person inherits two alleles of a gene, one from each parent. </a:t>
            </a:r>
            <a:endParaRPr lang="en-GB" sz="2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90F8C74-728C-7997-338C-80A058DC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29" y="1445715"/>
            <a:ext cx="6395518" cy="47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Autofit/>
          </a:bodyPr>
          <a:lstStyle/>
          <a:p>
            <a:r>
              <a:rPr lang="en-GB" sz="4800" dirty="0"/>
              <a:t>Haplotype and </a:t>
            </a:r>
            <a:r>
              <a:rPr lang="en-GB" sz="4800" dirty="0" err="1"/>
              <a:t>diplotype</a:t>
            </a:r>
            <a:r>
              <a:rPr lang="en-GB" sz="48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08573"/>
            <a:ext cx="5981700" cy="453900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HAPLOTYPE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refers to the combination or patterns in which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alleles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 be found in individuals.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haplotype can be a single gene allele or a group of alleles which can be found together.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Within pharmacogenetics we are interested in the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DIPLOTYPE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which is a combination of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haplotypes because this will determine the overall phenotype within pharmacogenetics e.g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en-GB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co-dominant trait. </a:t>
            </a:r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E0872-1B6B-EB1D-EC90-09F7E591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52" y="428756"/>
            <a:ext cx="2130368" cy="32513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7F38B-FFA1-0B4C-000B-83B1DD6A6903}"/>
              </a:ext>
            </a:extLst>
          </p:cNvPr>
          <p:cNvSpPr/>
          <p:nvPr/>
        </p:nvSpPr>
        <p:spPr>
          <a:xfrm>
            <a:off x="9539000" y="1608573"/>
            <a:ext cx="569249" cy="484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16261B-07EA-0210-10EF-FC9857484775}"/>
              </a:ext>
            </a:extLst>
          </p:cNvPr>
          <p:cNvSpPr/>
          <p:nvPr/>
        </p:nvSpPr>
        <p:spPr>
          <a:xfrm>
            <a:off x="7934014" y="1430419"/>
            <a:ext cx="2174235" cy="841083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F42DD-8ADA-0DBD-9AAE-47652CD6CD78}"/>
              </a:ext>
            </a:extLst>
          </p:cNvPr>
          <p:cNvSpPr txBox="1"/>
          <p:nvPr/>
        </p:nvSpPr>
        <p:spPr>
          <a:xfrm>
            <a:off x="8137232" y="1666294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HAPLOTYPE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8D4AB-DEE7-389A-D0D9-EF927752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88" y="3291969"/>
            <a:ext cx="2130368" cy="32513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5BF8B7-AA34-FEEE-49B0-0C18BD1CE7F5}"/>
              </a:ext>
            </a:extLst>
          </p:cNvPr>
          <p:cNvSpPr/>
          <p:nvPr/>
        </p:nvSpPr>
        <p:spPr>
          <a:xfrm>
            <a:off x="7768009" y="4490609"/>
            <a:ext cx="569249" cy="484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E2A1F6-318B-C908-413A-B287D252BAA7}"/>
              </a:ext>
            </a:extLst>
          </p:cNvPr>
          <p:cNvSpPr/>
          <p:nvPr/>
        </p:nvSpPr>
        <p:spPr>
          <a:xfrm>
            <a:off x="8442618" y="4490609"/>
            <a:ext cx="569249" cy="48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312EF5-8E36-C39C-3A27-435DD1C89EDE}"/>
              </a:ext>
            </a:extLst>
          </p:cNvPr>
          <p:cNvSpPr/>
          <p:nvPr/>
        </p:nvSpPr>
        <p:spPr>
          <a:xfrm>
            <a:off x="7610131" y="4265005"/>
            <a:ext cx="3531670" cy="9217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4A0BF-1727-E60F-0578-3B36394482DA}"/>
              </a:ext>
            </a:extLst>
          </p:cNvPr>
          <p:cNvSpPr txBox="1"/>
          <p:nvPr/>
        </p:nvSpPr>
        <p:spPr>
          <a:xfrm>
            <a:off x="9163874" y="4541230"/>
            <a:ext cx="13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DIPLOTYPE</a:t>
            </a:r>
          </a:p>
        </p:txBody>
      </p:sp>
    </p:spTree>
    <p:extLst>
      <p:ext uri="{BB962C8B-B14F-4D97-AF65-F5344CB8AC3E}">
        <p14:creationId xmlns:p14="http://schemas.microsoft.com/office/powerpoint/2010/main" val="282769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303"/>
            <a:ext cx="10515600" cy="728384"/>
          </a:xfrm>
        </p:spPr>
        <p:txBody>
          <a:bodyPr>
            <a:noAutofit/>
          </a:bodyPr>
          <a:lstStyle/>
          <a:p>
            <a:r>
              <a:rPr lang="en-GB" sz="4800" dirty="0"/>
              <a:t>Genotype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76315"/>
            <a:ext cx="10515600" cy="1508288"/>
          </a:xfrm>
        </p:spPr>
        <p:txBody>
          <a:bodyPr/>
          <a:lstStyle/>
          <a:p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GENOTYPE</a:t>
            </a:r>
            <a:r>
              <a:rPr lang="en-GB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set of alleles which have been inherited and will determine a given characteristic and will determine what will be expressed. </a:t>
            </a:r>
          </a:p>
          <a:p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pharmacogenetics a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 (*) ALLELE NOMENCLATURE SYSTEM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used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342362-D17B-1E82-C605-54B1E4862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37489"/>
              </p:ext>
            </p:extLst>
          </p:nvPr>
        </p:nvGraphicFramePr>
        <p:xfrm>
          <a:off x="1896261" y="3136499"/>
          <a:ext cx="802005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0025">
                  <a:extLst>
                    <a:ext uri="{9D8B030D-6E8A-4147-A177-3AD203B41FA5}">
                      <a16:colId xmlns:a16="http://schemas.microsoft.com/office/drawing/2014/main" val="2620424051"/>
                    </a:ext>
                  </a:extLst>
                </a:gridCol>
                <a:gridCol w="4010025">
                  <a:extLst>
                    <a:ext uri="{9D8B030D-6E8A-4147-A177-3AD203B41FA5}">
                      <a16:colId xmlns:a16="http://schemas.microsoft.com/office/drawing/2014/main" val="515163074"/>
                    </a:ext>
                  </a:extLst>
                </a:gridCol>
              </a:tblGrid>
              <a:tr h="24584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GENETIC VARIANT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1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Human Genome Variation Society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Star (*) Allele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c.991A&gt;G (reference)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ptos" panose="020B0004020202020204" pitchFamily="34" charset="0"/>
                        </a:rPr>
                        <a:t>CYP2C19*1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61455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c.332-23A&gt;G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c.681G&gt;A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CYP2C19*2 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6856"/>
                  </a:ext>
                </a:extLst>
              </a:tr>
              <a:tr h="245843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c.636G&gt;A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CYP2C19*3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29797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c.-806C&gt;T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6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Phenotype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04594"/>
            <a:ext cx="10515600" cy="857839"/>
          </a:xfrm>
        </p:spPr>
        <p:txBody>
          <a:bodyPr/>
          <a:lstStyle/>
          <a:p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pharmacogenetics the genotype will determine how much enzyme will be expressed and the expression is known as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PHENOTYPE = the observable trait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553DF2-FB9C-BCF7-5958-51D1F951B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96507"/>
              </p:ext>
            </p:extLst>
          </p:nvPr>
        </p:nvGraphicFramePr>
        <p:xfrm>
          <a:off x="2085975" y="2429488"/>
          <a:ext cx="802005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62042405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515163074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3109131134"/>
                    </a:ext>
                  </a:extLst>
                </a:gridCol>
              </a:tblGrid>
              <a:tr h="24584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GENETIC VARIANT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1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Human Genome Variation Society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Star (*)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Phenotype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c.991A&gt;G (reference)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ptos" panose="020B0004020202020204" pitchFamily="34" charset="0"/>
                        </a:rPr>
                        <a:t>CYP2C19*1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ptos" panose="020B0004020202020204" pitchFamily="34" charset="0"/>
                        </a:rPr>
                        <a:t>Normal function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61455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c.332-23A&gt;G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c.681G&gt;A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CYP2C19*2 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6856"/>
                  </a:ext>
                </a:extLst>
              </a:tr>
              <a:tr h="245843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c.636G&gt;A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CYP2C19*3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29797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c.-806C&gt;T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Gain of 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9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85" y="336846"/>
            <a:ext cx="10515600" cy="436153"/>
          </a:xfrm>
        </p:spPr>
        <p:txBody>
          <a:bodyPr>
            <a:noAutofit/>
          </a:bodyPr>
          <a:lstStyle/>
          <a:p>
            <a:r>
              <a:rPr lang="en-GB" sz="4800" dirty="0"/>
              <a:t>Genotype → Phenotype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D7A104B-4367-83EC-03AE-7DB5C044F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68175"/>
              </p:ext>
            </p:extLst>
          </p:nvPr>
        </p:nvGraphicFramePr>
        <p:xfrm>
          <a:off x="953285" y="1090625"/>
          <a:ext cx="10801940" cy="53478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8789">
                  <a:extLst>
                    <a:ext uri="{9D8B030D-6E8A-4147-A177-3AD203B41FA5}">
                      <a16:colId xmlns:a16="http://schemas.microsoft.com/office/drawing/2014/main" val="1952820494"/>
                    </a:ext>
                  </a:extLst>
                </a:gridCol>
                <a:gridCol w="3180791">
                  <a:extLst>
                    <a:ext uri="{9D8B030D-6E8A-4147-A177-3AD203B41FA5}">
                      <a16:colId xmlns:a16="http://schemas.microsoft.com/office/drawing/2014/main" val="3385555265"/>
                    </a:ext>
                  </a:extLst>
                </a:gridCol>
                <a:gridCol w="2381874">
                  <a:extLst>
                    <a:ext uri="{9D8B030D-6E8A-4147-A177-3AD203B41FA5}">
                      <a16:colId xmlns:a16="http://schemas.microsoft.com/office/drawing/2014/main" val="2736515730"/>
                    </a:ext>
                  </a:extLst>
                </a:gridCol>
                <a:gridCol w="2700486">
                  <a:extLst>
                    <a:ext uri="{9D8B030D-6E8A-4147-A177-3AD203B41FA5}">
                      <a16:colId xmlns:a16="http://schemas.microsoft.com/office/drawing/2014/main" val="1507729295"/>
                    </a:ext>
                  </a:extLst>
                </a:gridCol>
              </a:tblGrid>
              <a:tr h="7502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DIPLOTYPE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FUNCTIONALITY of the ALLELE</a:t>
                      </a:r>
                    </a:p>
                  </a:txBody>
                  <a:tcP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PHENOTYPE</a:t>
                      </a:r>
                    </a:p>
                  </a:txBody>
                  <a:tcP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 on a PRODRUG</a:t>
                      </a:r>
                      <a:endParaRPr lang="en-GB" sz="1600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18741"/>
                  </a:ext>
                </a:extLst>
              </a:tr>
              <a:tr h="872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*17 / *17</a:t>
                      </a:r>
                      <a:endParaRPr lang="en-GB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gain of function alleles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Ultrarapid metabolizers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Increased active metabolite; increased efficacy and toxicity.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76315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*1/*17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one normal + gain of function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Rapid metabolizer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Increased active metabolite; increased efficacy and toxicity.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94681"/>
                  </a:ext>
                </a:extLst>
              </a:tr>
              <a:tr h="84133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 / *1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normal functional alleles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Normal metabolizer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Normal active and metabolite concentrations with minimal toxicity.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77416"/>
                  </a:ext>
                </a:extLst>
              </a:tr>
              <a:tr h="1271472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*1/*2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*1/*3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*2/*17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*3/*17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normal function allele + one loss of function allele 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gain of function allele + one loss of function allele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Intermediate metabolizer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Potential reduction in active metabolite function; possible reduced efficacy.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58788"/>
                  </a:ext>
                </a:extLst>
              </a:tr>
              <a:tr h="84133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*2/*2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*3/*3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*2/*3</a:t>
                      </a:r>
                      <a:endParaRPr lang="en-GB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loss of function alleles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Poor metabolizer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Significantly reduced active metabolite function; reduced drug efficacy.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6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795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e8e157ee-8cba-41ad-b4ed-15ebed3aa080"/>
  <p:tag name="SLIDO_EVENT_SECTION_UUID" val="040b6471-a6d9-4c3d-8285-1f937af1f363"/>
</p:tagLst>
</file>

<file path=ppt/theme/theme1.xml><?xml version="1.0" encoding="utf-8"?>
<a:theme xmlns:a="http://schemas.openxmlformats.org/drawingml/2006/main" name="1_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F062E975D81478E71C18BE90B83A9" ma:contentTypeVersion="15" ma:contentTypeDescription="Create a new document." ma:contentTypeScope="" ma:versionID="e9c3e7a94888bbdf07529b00aa1755c3">
  <xsd:schema xmlns:xsd="http://www.w3.org/2001/XMLSchema" xmlns:xs="http://www.w3.org/2001/XMLSchema" xmlns:p="http://schemas.microsoft.com/office/2006/metadata/properties" xmlns:ns2="0be61a82-bbce-496b-b784-e6966b5c6550" xmlns:ns3="b9e0feed-56a6-4606-ad9c-33df8f7392a4" xmlns:ns4="3f6f02f3-36e5-4e22-9dd2-4c5e770f3ab7" targetNamespace="http://schemas.microsoft.com/office/2006/metadata/properties" ma:root="true" ma:fieldsID="3759475b65c9009be43b8369f866c2f0" ns2:_="" ns3:_="" ns4:_="">
    <xsd:import namespace="0be61a82-bbce-496b-b784-e6966b5c6550"/>
    <xsd:import namespace="b9e0feed-56a6-4606-ad9c-33df8f7392a4"/>
    <xsd:import namespace="3f6f02f3-36e5-4e22-9dd2-4c5e770f3a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1a82-bbce-496b-b784-e6966b5c65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0feed-56a6-4606-ad9c-33df8f739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ca0b12d-6f22-4b65-b254-9421d2853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f02f3-36e5-4e22-9dd2-4c5e770f3ab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107a026-450f-48b1-b452-716b74384ab7}" ma:internalName="TaxCatchAll" ma:showField="CatchAllData" ma:web="0be61a82-bbce-496b-b784-e6966b5c6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0feed-56a6-4606-ad9c-33df8f7392a4">
      <Terms xmlns="http://schemas.microsoft.com/office/infopath/2007/PartnerControls"/>
    </lcf76f155ced4ddcb4097134ff3c332f>
    <TaxCatchAll xmlns="3f6f02f3-36e5-4e22-9dd2-4c5e770f3ab7" xsi:nil="true"/>
    <_dlc_DocId xmlns="0be61a82-bbce-496b-b784-e6966b5c6550">TMF7YAKTVUZD-286026483-2713</_dlc_DocId>
    <_dlc_DocIdUrl xmlns="0be61a82-bbce-496b-b784-e6966b5c6550">
      <Url>https://uclpartners.sharepoint.com/sites/GMSA-Documents/_layouts/15/DocIdRedir.aspx?ID=TMF7YAKTVUZD-286026483-2713</Url>
      <Description>TMF7YAKTVUZD-286026483-2713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D6ECD2-FD66-47A5-82A5-BAED71DEA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e61a82-bbce-496b-b784-e6966b5c6550"/>
    <ds:schemaRef ds:uri="b9e0feed-56a6-4606-ad9c-33df8f7392a4"/>
    <ds:schemaRef ds:uri="3f6f02f3-36e5-4e22-9dd2-4c5e770f3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32853-0FFE-4936-A9F8-B4D0481CF1DB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3f6f02f3-36e5-4e22-9dd2-4c5e770f3ab7"/>
    <ds:schemaRef ds:uri="b9e0feed-56a6-4606-ad9c-33df8f7392a4"/>
    <ds:schemaRef ds:uri="http://schemas.microsoft.com/office/infopath/2007/PartnerControls"/>
    <ds:schemaRef ds:uri="http://schemas.microsoft.com/office/2006/documentManagement/types"/>
    <ds:schemaRef ds:uri="0be61a82-bbce-496b-b784-e6966b5c655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222BD9-8CEB-4A81-9E1F-456B24192B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4F8DDA-1947-408F-A6CF-6EA8F8DEEF8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1487</Words>
  <Application>Microsoft Office PowerPoint</Application>
  <PresentationFormat>Widescreen</PresentationFormat>
  <Paragraphs>265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Frutiger</vt:lpstr>
      <vt:lpstr>Symbol</vt:lpstr>
      <vt:lpstr>1_GMSA Only</vt:lpstr>
      <vt:lpstr>GMSA Only</vt:lpstr>
      <vt:lpstr>CYP2C19 Workshop</vt:lpstr>
      <vt:lpstr>Disclaimer </vt:lpstr>
      <vt:lpstr>Learning objectives </vt:lpstr>
      <vt:lpstr>Navigating through the definitions! </vt:lpstr>
      <vt:lpstr>Gene, variant and allele</vt:lpstr>
      <vt:lpstr>Haplotype and diplotype </vt:lpstr>
      <vt:lpstr>Genotype</vt:lpstr>
      <vt:lpstr>Phenotype</vt:lpstr>
      <vt:lpstr>Genotype → Phenotype</vt:lpstr>
      <vt:lpstr>CYP2C19 phenotype by ancestry</vt:lpstr>
      <vt:lpstr>Resources</vt:lpstr>
      <vt:lpstr>Resources – for an overview of a gene</vt:lpstr>
      <vt:lpstr>Resources – to aid interpretation</vt:lpstr>
      <vt:lpstr>Resources – for detailed genotype information</vt:lpstr>
      <vt:lpstr>Case study 1</vt:lpstr>
      <vt:lpstr>Patient Akiko Suzuki </vt:lpstr>
      <vt:lpstr>Report for Akiko Suzuki </vt:lpstr>
      <vt:lpstr>Pharmacogenetic resources </vt:lpstr>
      <vt:lpstr>Question 1 </vt:lpstr>
      <vt:lpstr>Question 2 </vt:lpstr>
      <vt:lpstr>Question 3 </vt:lpstr>
      <vt:lpstr>Case study 2</vt:lpstr>
      <vt:lpstr>Patient Devina Chopra </vt:lpstr>
      <vt:lpstr>Report for Devina Chopra</vt:lpstr>
      <vt:lpstr>Pharmacogenetic resources </vt:lpstr>
      <vt:lpstr>Question 4 </vt:lpstr>
      <vt:lpstr>Question 5 </vt:lpstr>
      <vt:lpstr>Question 6 </vt:lpstr>
      <vt:lpstr>Discussion</vt:lpstr>
      <vt:lpstr>Word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Hannah Clarke</dc:creator>
  <cp:lastModifiedBy>CHAUHAN, Dharmisha (THE ROYAL MARSDEN NHS FOUNDATION TRUST)</cp:lastModifiedBy>
  <cp:revision>45</cp:revision>
  <dcterms:created xsi:type="dcterms:W3CDTF">2022-02-22T13:59:51Z</dcterms:created>
  <dcterms:modified xsi:type="dcterms:W3CDTF">2024-09-22T19:15:08Z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0x010100198F062E975D81478E71C18BE90B83A9</vt:lpwstr>
  </property>
  <property fmtid="{D5CDD505-2E9C-101B-9397-08002B2CF9AE}" pid="3" name="_dlc_DocIdItemGuid">
    <vt:lpwstr>dffafe68-8833-437c-a1b8-aaa228ac9b8b</vt:lpwstr>
  </property>
  <property fmtid="{D5CDD505-2E9C-101B-9397-08002B2CF9AE}" pid="4" name="SlidoAppVersion">
    <vt:lpwstr>1.12.0.5522</vt:lpwstr>
  </property>
</Properties>
</file>