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86" r:id="rId6"/>
  </p:sldMasterIdLst>
  <p:notesMasterIdLst>
    <p:notesMasterId r:id="rId37"/>
  </p:notesMasterIdLst>
  <p:handoutMasterIdLst>
    <p:handoutMasterId r:id="rId38"/>
  </p:handoutMasterIdLst>
  <p:sldIdLst>
    <p:sldId id="259" r:id="rId7"/>
    <p:sldId id="2145707380" r:id="rId8"/>
    <p:sldId id="258" r:id="rId9"/>
    <p:sldId id="2145707365" r:id="rId10"/>
    <p:sldId id="260" r:id="rId11"/>
    <p:sldId id="263" r:id="rId12"/>
    <p:sldId id="261" r:id="rId13"/>
    <p:sldId id="262" r:id="rId14"/>
    <p:sldId id="272" r:id="rId15"/>
    <p:sldId id="2145707377" r:id="rId16"/>
    <p:sldId id="269" r:id="rId17"/>
    <p:sldId id="2145707358" r:id="rId18"/>
    <p:sldId id="2145707378" r:id="rId19"/>
    <p:sldId id="2145707379" r:id="rId20"/>
    <p:sldId id="270" r:id="rId21"/>
    <p:sldId id="2145707360" r:id="rId22"/>
    <p:sldId id="267" r:id="rId23"/>
    <p:sldId id="2145707383" r:id="rId24"/>
    <p:sldId id="2145707367" r:id="rId25"/>
    <p:sldId id="2145707375" r:id="rId26"/>
    <p:sldId id="2145707369" r:id="rId27"/>
    <p:sldId id="2145707361" r:id="rId28"/>
    <p:sldId id="2145707362" r:id="rId29"/>
    <p:sldId id="2145707364" r:id="rId30"/>
    <p:sldId id="2145707382" r:id="rId31"/>
    <p:sldId id="2145707370" r:id="rId32"/>
    <p:sldId id="2145707376" r:id="rId33"/>
    <p:sldId id="2145707372" r:id="rId34"/>
    <p:sldId id="2145707373" r:id="rId35"/>
    <p:sldId id="214570737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61FF"/>
    <a:srgbClr val="9999FF"/>
    <a:srgbClr val="C78FFF"/>
    <a:srgbClr val="C993FF"/>
    <a:srgbClr val="CC99FF"/>
    <a:srgbClr val="FF0066"/>
    <a:srgbClr val="BAE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22" autoAdjust="0"/>
  </p:normalViewPr>
  <p:slideViewPr>
    <p:cSldViewPr snapToGrid="0">
      <p:cViewPr varScale="1">
        <p:scale>
          <a:sx n="76" d="100"/>
          <a:sy n="76" d="100"/>
        </p:scale>
        <p:origin x="946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sut02\iHome\c\ChauhanD\1.%20GMSA%2015th%20Aug%202023\Clopidogrel\CYP2C19\ancestry%20and%20varia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sut02\iHome\c\ChauhanD\1.%20GMSA%2015th%20Aug%202023\Clopidogrel\CYP2C19\ancestry%20and%20varia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sut02\iHome\c\ChauhanD\1.%20GMSA%2015th%20Aug%202023\Clopidogrel\CYP2C19\ancestry%20and%20varian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sut02\iHome\c\ChauhanD\1.%20GMSA%2015th%20Aug%202023\Clopidogrel\CYP2C19\ancestry%20and%20varian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sut02\iHome\c\ChauhanD\1.%20GMSA%2015th%20Aug%202023\Clopidogrel\CYP2C19\ancestry%20and%20varian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ifssut02\iHome\c\ChauhanD\1.%20GMSA%2015th%20Aug%202023\Clopidogrel\CYP2C19\ancestry%20and%20varian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African American/Afro-Caribbean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Sheet2!$C$9</c:f>
              <c:strCache>
                <c:ptCount val="1"/>
                <c:pt idx="0">
                  <c:v>African American/Afro-Caribbean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8F-46BE-A022-7FF8BF32823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8F-46BE-A022-7FF8BF32823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8F-46BE-A022-7FF8BF32823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8F-46BE-A022-7FF8BF3282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Sheet2!$C$10:$C$13</c:f>
              <c:numCache>
                <c:formatCode>0%</c:formatCode>
                <c:ptCount val="4"/>
                <c:pt idx="0">
                  <c:v>0.28000000000000003</c:v>
                </c:pt>
                <c:pt idx="1">
                  <c:v>0.32805592</c:v>
                </c:pt>
                <c:pt idx="2">
                  <c:v>0.05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8F-46BE-A022-7FF8BF328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European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Sheet2!$F$9</c:f>
              <c:strCache>
                <c:ptCount val="1"/>
                <c:pt idx="0">
                  <c:v>European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CB-4D82-84E1-B3033C8A204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CB-4D82-84E1-B3033C8A204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CB-4D82-84E1-B3033C8A2043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CB-4D82-84E1-B3033C8A20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Sheet2!$F$10:$F$13</c:f>
              <c:numCache>
                <c:formatCode>0%</c:formatCode>
                <c:ptCount val="4"/>
                <c:pt idx="0">
                  <c:v>0.32</c:v>
                </c:pt>
                <c:pt idx="1">
                  <c:v>0.39611652000000003</c:v>
                </c:pt>
                <c:pt idx="2">
                  <c:v>2.3877430000000002E-2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CB-4D82-84E1-B3033C8A20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Central/South Asian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Sheet2!$D$9</c:f>
              <c:strCache>
                <c:ptCount val="1"/>
                <c:pt idx="0">
                  <c:v>Central/South Asian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94-4417-A6DD-C70C18DA530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94-4417-A6DD-C70C18DA530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94-4417-A6DD-C70C18DA530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94-4417-A6DD-C70C18DA53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Sheet2!$D$10:$D$13</c:f>
              <c:numCache>
                <c:formatCode>0%</c:formatCode>
                <c:ptCount val="4"/>
                <c:pt idx="0">
                  <c:v>0.22</c:v>
                </c:pt>
                <c:pt idx="1">
                  <c:v>0.29552925000000002</c:v>
                </c:pt>
                <c:pt idx="2">
                  <c:v>8.1568059999999998E-2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94-4417-A6DD-C70C18DA53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East Asian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Sheet2!$E$9</c:f>
              <c:strCache>
                <c:ptCount val="1"/>
                <c:pt idx="0">
                  <c:v>East Asian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40-4367-B90D-874D977BCF8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40-4367-B90D-874D977BCF8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40-4367-B90D-874D977BCF83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40-4367-B90D-874D977BCF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Sheet2!$E$10:$E$13</c:f>
              <c:numCache>
                <c:formatCode>0%</c:formatCode>
                <c:ptCount val="4"/>
                <c:pt idx="0">
                  <c:v>0.03</c:v>
                </c:pt>
                <c:pt idx="1">
                  <c:v>0.38055434999999999</c:v>
                </c:pt>
                <c:pt idx="2">
                  <c:v>0.12978691000000001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40-4367-B90D-874D977BCF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Near Eastern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Sheet2!$G$9</c:f>
              <c:strCache>
                <c:ptCount val="1"/>
                <c:pt idx="0">
                  <c:v>Near Eastern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79-43A8-9B79-CC7D0C8636B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79-43A8-9B79-CC7D0C8636B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79-43A8-9B79-CC7D0C8636B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79-43A8-9B79-CC7D0C8636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Sheet2!$G$10:$G$13</c:f>
              <c:numCache>
                <c:formatCode>0%</c:formatCode>
                <c:ptCount val="4"/>
                <c:pt idx="0">
                  <c:v>0.3</c:v>
                </c:pt>
                <c:pt idx="1">
                  <c:v>0.45192146</c:v>
                </c:pt>
                <c:pt idx="2">
                  <c:v>1.8584845999999999E-2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79-43A8-9B79-CC7D0C8636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Sub-Saharan African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Sheet2!$I$9</c:f>
              <c:strCache>
                <c:ptCount val="1"/>
                <c:pt idx="0">
                  <c:v>Sub-Saharan African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3E-459E-AAE4-139BC86EDFB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3E-459E-AAE4-139BC86EDFB4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3E-459E-AAE4-139BC86EDFB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3E-459E-AAE4-139BC86EDF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Sheet2!$I$10:$I$13</c:f>
              <c:numCache>
                <c:formatCode>0%</c:formatCode>
                <c:ptCount val="4"/>
                <c:pt idx="0">
                  <c:v>0.24</c:v>
                </c:pt>
                <c:pt idx="1">
                  <c:v>0.36977686999999998</c:v>
                </c:pt>
                <c:pt idx="2">
                  <c:v>0.05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3E-459E-AAE4-139BC86EDF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Middle Eastern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Sheet2!$J$9</c:f>
              <c:strCache>
                <c:ptCount val="1"/>
                <c:pt idx="0">
                  <c:v>Middle Eastern 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19-4235-A2AF-BD96F76ED74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19-4235-A2AF-BD96F76ED74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19-4235-A2AF-BD96F76ED74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19-4235-A2AF-BD96F76ED7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Sheet2!$J$10:$J$13</c:f>
              <c:numCache>
                <c:formatCode>0%</c:formatCode>
                <c:ptCount val="4"/>
                <c:pt idx="0">
                  <c:v>0.34</c:v>
                </c:pt>
                <c:pt idx="1">
                  <c:v>0.44</c:v>
                </c:pt>
                <c:pt idx="2">
                  <c:v>0.02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19-4235-A2AF-BD96F76ED7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Oceanian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Sheet2!$H$9</c:f>
              <c:strCache>
                <c:ptCount val="1"/>
                <c:pt idx="0">
                  <c:v>Oceanian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AB-47C2-8302-3D774C93D6F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AB-47C2-8302-3D774C93D6F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AB-47C2-8302-3D774C93D6F2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AB-47C2-8302-3D774C93D6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Sheet2!$B$10:$B$13</c:f>
              <c:strCache>
                <c:ptCount val="4"/>
                <c:pt idx="0">
                  <c:v>Ultrarapid/Rapid</c:v>
                </c:pt>
                <c:pt idx="1">
                  <c:v>Normal </c:v>
                </c:pt>
                <c:pt idx="2">
                  <c:v>Poor </c:v>
                </c:pt>
                <c:pt idx="3">
                  <c:v>Intermediate </c:v>
                </c:pt>
              </c:strCache>
            </c:strRef>
          </c:cat>
          <c:val>
            <c:numRef>
              <c:f>Sheet2!$H$10:$H$13</c:f>
              <c:numCache>
                <c:formatCode>0%</c:formatCode>
                <c:ptCount val="4"/>
                <c:pt idx="0">
                  <c:v>0.02</c:v>
                </c:pt>
                <c:pt idx="1">
                  <c:v>3.5006005E-2</c:v>
                </c:pt>
                <c:pt idx="2">
                  <c:v>0.57138639999999996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AB-47C2-8302-3D774C93D6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BAD35D-BA47-446B-9F63-4454930463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CF5E1-8AEF-EBD1-B69F-EE11810D0B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BA7F9-8E37-49D2-9788-71CD4AB9CAA4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CF6D5-36EC-E481-0D37-C757AF6486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DC344-15F8-E3D9-CD1F-693387E19B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15030-7D8B-4775-AFE5-FC2102F47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02007-9D48-4CE3-B3F5-641BCCCE2E55}" type="datetimeFigureOut">
              <a:rPr lang="en-GB" smtClean="0"/>
              <a:t>22/09/2024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5960C-9F25-485F-8D6D-F39B66E1A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0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s-vectors/group-people-cartoo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from: </a:t>
            </a:r>
            <a:r>
              <a:rPr lang="en-GB" dirty="0">
                <a:hlinkClick r:id="rId3"/>
              </a:rPr>
              <a:t>Group People Cartoon Images - Free Download on </a:t>
            </a:r>
            <a:r>
              <a:rPr lang="en-GB" dirty="0" err="1">
                <a:hlinkClick r:id="rId3"/>
              </a:rPr>
              <a:t>Freepik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5960C-9F25-485F-8D6D-F39B66E1AB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56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Gene: In humans we have approximately 20,000 protein coding genes. Which represents 1.5% of our entire human genome. </a:t>
            </a:r>
          </a:p>
          <a:p>
            <a:pPr lvl="1"/>
            <a:endParaRPr lang="en-GB" sz="1200" dirty="0">
              <a:latin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5960C-9F25-485F-8D6D-F39B66E1AB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4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56324-732B-4285-AC78-7EB2F36D8E9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73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BCAF-A3B7-44A4-BE77-BFDFC0D2D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0331" y="175107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58C32-0844-419D-82D3-5C7682396E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0331" y="4230745"/>
            <a:ext cx="9144000" cy="103036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</a:t>
            </a:r>
            <a:endParaRPr lang="en-GB" dirty="0"/>
          </a:p>
        </p:txBody>
      </p:sp>
      <p:pic>
        <p:nvPicPr>
          <p:cNvPr id="6" name="Picture 5" descr="A black background with a blue square&#10;&#10;Description automatically generated">
            <a:extLst>
              <a:ext uri="{FF2B5EF4-FFF2-40B4-BE49-F238E27FC236}">
                <a16:creationId xmlns:a16="http://schemas.microsoft.com/office/drawing/2014/main" id="{F5DBC807-805D-E7EE-033D-0A1C76210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485" y="131711"/>
            <a:ext cx="3441515" cy="1177254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6A15B092-C4D0-3FAE-2D26-33CFC42AE0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D1816F-83A8-C403-410B-2D3D41927130}"/>
              </a:ext>
            </a:extLst>
          </p:cNvPr>
          <p:cNvGrpSpPr/>
          <p:nvPr userDrawn="1"/>
        </p:nvGrpSpPr>
        <p:grpSpPr>
          <a:xfrm>
            <a:off x="172060" y="140229"/>
            <a:ext cx="2498949" cy="1030357"/>
            <a:chOff x="7390620" y="3025371"/>
            <a:chExt cx="2153167" cy="7715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BA4071-D387-6273-9F53-2F76291E91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10362" y="3025372"/>
              <a:ext cx="733425" cy="752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129F31-61F6-0680-A455-73B1A6DC40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390620" y="3044423"/>
              <a:ext cx="792079" cy="7524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8B95DC-F041-D00F-0379-14C7485B8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07529" y="3025371"/>
              <a:ext cx="554950" cy="75247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897D7D-BA05-4FBD-E006-4583A35D71B6}"/>
              </a:ext>
            </a:extLst>
          </p:cNvPr>
          <p:cNvGrpSpPr/>
          <p:nvPr userDrawn="1"/>
        </p:nvGrpSpPr>
        <p:grpSpPr>
          <a:xfrm rot="16200000">
            <a:off x="5593544" y="259541"/>
            <a:ext cx="1004914" cy="12192001"/>
            <a:chOff x="0" y="175632"/>
            <a:chExt cx="658235" cy="6682368"/>
          </a:xfrm>
        </p:grpSpPr>
        <p:pic>
          <p:nvPicPr>
            <p:cNvPr id="16" name="Picture 15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B5C191B0-B829-AABA-8027-0776591D73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6036" r="87272"/>
            <a:stretch/>
          </p:blipFill>
          <p:spPr>
            <a:xfrm>
              <a:off x="0" y="175632"/>
              <a:ext cx="658235" cy="2733823"/>
            </a:xfrm>
            <a:prstGeom prst="rect">
              <a:avLst/>
            </a:prstGeom>
          </p:spPr>
        </p:pic>
        <p:pic>
          <p:nvPicPr>
            <p:cNvPr id="17" name="Picture 16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CF5E272B-9E73-8B08-80EC-D29740B3B7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9" r="87272"/>
            <a:stretch/>
          </p:blipFill>
          <p:spPr>
            <a:xfrm>
              <a:off x="0" y="2643186"/>
              <a:ext cx="658235" cy="2425355"/>
            </a:xfrm>
            <a:prstGeom prst="rect">
              <a:avLst/>
            </a:prstGeom>
          </p:spPr>
        </p:pic>
        <p:pic>
          <p:nvPicPr>
            <p:cNvPr id="18" name="Picture 17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89E51B47-F5A7-F706-BE45-88ACD0B9CB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8" r="87272" b="12685"/>
            <a:stretch/>
          </p:blipFill>
          <p:spPr>
            <a:xfrm>
              <a:off x="0" y="4801693"/>
              <a:ext cx="658235" cy="2056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756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7F34DD44-B3BA-4DB7-BAAE-DCEEB79DA19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947628" y="1920741"/>
            <a:ext cx="10406171" cy="3849687"/>
          </a:xfrm>
        </p:spPr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536A5D-B3E8-4563-9203-5B97C0FF4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0E54B2-05C6-4CE1-8E1F-A44213F50A14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81CB8F1-5114-45E1-AFFC-E867587A5BB1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08B72-6FED-4503-F7F3-595AA84016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6C4F8C-1F64-47DC-321E-82ADD4F980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7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9D9523-7871-45D8-BE7A-DABCF6CC26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1911823"/>
            <a:ext cx="10515600" cy="3895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1B393A-8F77-492E-A107-A644A09A1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2A724F29-201E-419C-842E-EA05E032207E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8A47C2-BF03-4606-9447-7CB3C75401E3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252E1-04E8-BD6F-A083-7A658A8E93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D85648-1179-B2B9-5749-9EA666DE41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1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11039A-CBE3-44C9-8052-90613E4D5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1" y="1828801"/>
            <a:ext cx="5164183" cy="41439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0730BF8-C584-4F32-A36F-AC3350C6B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618" y="1838665"/>
            <a:ext cx="5164183" cy="4143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94E77A-401C-4748-B914-923C0611C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D53355-BAC9-4AD7-B510-6F1103C152BD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1CE08B36-59B7-4314-AB20-0069F31882AC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7FCD4-E6AB-770C-91E0-262E948730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493641-51B5-64F9-39A4-93D836FE3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17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11039A-CBE3-44C9-8052-90613E4D5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1" y="2551187"/>
            <a:ext cx="5164183" cy="34215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0730BF8-C584-4F32-A36F-AC3350C6B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618" y="2561051"/>
            <a:ext cx="5164183" cy="34215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38A6046-4429-416F-A019-C418EEDFA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2705F4D-07CD-41CF-906F-ACF6826CB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A3033B-9057-496A-B0B0-0024BA3052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4C6183C5-9C8F-4269-A41B-869889DCC5FB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6F42F5B3-5EBF-4B83-9A66-DE5582CF42ED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D3B15-E90A-241A-EF27-32C19381A6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326B2D-4B55-3177-C5FA-EDC2FAB13B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7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C82D19-F536-41F1-B14C-7D0473116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7F72461C-C250-4A0A-9781-E08B3C74E321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3864E0-336C-48B1-8A05-1702A43D05D4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7CA2F-7274-FB98-0185-74CF50DF5E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E38DA5-E0EC-1E30-1765-BF7B28D541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1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BB442C-0960-44C3-8573-0DDFEA306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96716"/>
            <a:ext cx="6172200" cy="4064334"/>
          </a:xfrm>
        </p:spPr>
        <p:txBody>
          <a:bodyPr/>
          <a:lstStyle>
            <a:lvl1pPr>
              <a:defRPr sz="3200">
                <a:latin typeface="Frutiger" panose="020B0500000000000000"/>
              </a:defRPr>
            </a:lvl1pPr>
            <a:lvl2pPr>
              <a:defRPr sz="2800">
                <a:latin typeface="Frutiger" panose="020B0500000000000000"/>
              </a:defRPr>
            </a:lvl2pPr>
            <a:lvl3pPr>
              <a:defRPr sz="2400">
                <a:latin typeface="Frutiger" panose="020B0500000000000000"/>
              </a:defRPr>
            </a:lvl3pPr>
            <a:lvl4pPr>
              <a:defRPr sz="2000">
                <a:latin typeface="Frutiger" panose="020B0500000000000000"/>
              </a:defRPr>
            </a:lvl4pPr>
            <a:lvl5pPr>
              <a:defRPr sz="2000">
                <a:latin typeface="Frutiger" panose="020B050000000000000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AA26077-A7BD-46AC-A8A6-5A2B79874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96716"/>
            <a:ext cx="4111035" cy="4072272"/>
          </a:xfrm>
        </p:spPr>
        <p:txBody>
          <a:bodyPr/>
          <a:lstStyle>
            <a:lvl1pPr marL="0" indent="0">
              <a:buNone/>
              <a:defRPr sz="1600">
                <a:latin typeface="Frutiger" panose="020B050000000000000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BF454C-A7D7-4C36-B01B-399043C19A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BA59C2F1-8AF4-47FC-96CF-94A54ECAC04A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2A69BDE7-A3FA-4A16-9199-1DE5BD57DFE9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FBAF9-6531-55A9-ED30-570D3D5461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44DCA5-35DE-515F-CB63-3A670F352D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66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AA26077-A7BD-46AC-A8A6-5A2B79874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96716"/>
            <a:ext cx="4111035" cy="40722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Frutiger" panose="020B050000000000000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39494E-B41C-4778-BD45-13A483986A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1275" y="1797050"/>
            <a:ext cx="6230938" cy="4071938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682596-B752-4EF8-9AC8-8131988407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3697C64-37A1-40B6-9C78-63C4C256189F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9B4B8A09-E175-4789-A1E8-C5A1139D80F1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80FE7-B9EA-F497-A579-D9CCBDDE7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5EA7D1-DBF2-BEFF-1CE3-34F6C4B179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96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951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6ACE-9DE6-185C-D85B-CECAC012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F21BF-907A-38D3-010E-E0FBDAA0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305A1-6DFE-8142-2468-3DAAFDC4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15E3-E17C-4B75-9843-9BD67204BA82}" type="datetime1">
              <a:rPr lang="en-GB" smtClean="0"/>
              <a:t>22/09/2024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A7CE3-071A-C87F-99FD-E60A9F3D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E1C24-D98E-7557-CF37-4050A5F3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DCB6-F38E-4AA6-8003-96FA388D6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6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11039A-CBE3-44C9-8052-90613E4D5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828800"/>
            <a:ext cx="10515600" cy="43752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5B9A03-DF44-0807-59A6-F85DE59398B7}"/>
              </a:ext>
            </a:extLst>
          </p:cNvPr>
          <p:cNvGrpSpPr/>
          <p:nvPr userDrawn="1"/>
        </p:nvGrpSpPr>
        <p:grpSpPr>
          <a:xfrm>
            <a:off x="-1810" y="1"/>
            <a:ext cx="658235" cy="6858000"/>
            <a:chOff x="0" y="368938"/>
            <a:chExt cx="658235" cy="6489062"/>
          </a:xfrm>
        </p:grpSpPr>
        <p:pic>
          <p:nvPicPr>
            <p:cNvPr id="7" name="Picture 6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40C56AD4-3AF3-EB47-765D-1096BDB088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2681" r="87272"/>
            <a:stretch/>
          </p:blipFill>
          <p:spPr>
            <a:xfrm>
              <a:off x="0" y="368938"/>
              <a:ext cx="658235" cy="2540517"/>
            </a:xfrm>
            <a:prstGeom prst="rect">
              <a:avLst/>
            </a:prstGeom>
          </p:spPr>
        </p:pic>
        <p:pic>
          <p:nvPicPr>
            <p:cNvPr id="9" name="Picture 8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2D5DD2B0-591D-0643-8B8F-167FEE55B6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9" r="87272"/>
            <a:stretch/>
          </p:blipFill>
          <p:spPr>
            <a:xfrm>
              <a:off x="0" y="2643186"/>
              <a:ext cx="658235" cy="2425355"/>
            </a:xfrm>
            <a:prstGeom prst="rect">
              <a:avLst/>
            </a:prstGeom>
          </p:spPr>
        </p:pic>
        <p:pic>
          <p:nvPicPr>
            <p:cNvPr id="11" name="Picture 10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EC929D2B-D7F5-70D0-1194-DB7D62015F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8" r="87272" b="12685"/>
            <a:stretch/>
          </p:blipFill>
          <p:spPr>
            <a:xfrm>
              <a:off x="0" y="4801693"/>
              <a:ext cx="658235" cy="2056307"/>
            </a:xfrm>
            <a:prstGeom prst="rect">
              <a:avLst/>
            </a:prstGeom>
          </p:spPr>
        </p:pic>
      </p:grpSp>
      <p:pic>
        <p:nvPicPr>
          <p:cNvPr id="5" name="Picture 4" descr="A black background with a blue square&#10;&#10;Description automatically generated">
            <a:extLst>
              <a:ext uri="{FF2B5EF4-FFF2-40B4-BE49-F238E27FC236}">
                <a16:creationId xmlns:a16="http://schemas.microsoft.com/office/drawing/2014/main" id="{98223526-7207-DC5E-EA55-AD258D9A9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7" y="6252314"/>
            <a:ext cx="1911778" cy="65397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054A11D-FEDA-19C4-3B52-44B79864E89C}"/>
              </a:ext>
            </a:extLst>
          </p:cNvPr>
          <p:cNvGrpSpPr/>
          <p:nvPr userDrawn="1"/>
        </p:nvGrpSpPr>
        <p:grpSpPr>
          <a:xfrm>
            <a:off x="10618013" y="6238773"/>
            <a:ext cx="1476654" cy="548372"/>
            <a:chOff x="7390620" y="3025371"/>
            <a:chExt cx="2153167" cy="77152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07B128-6268-D707-9385-C5B33C632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810362" y="3025372"/>
              <a:ext cx="733425" cy="75247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1A24DE7-2B9A-67E5-86AE-6AA5D431D4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390620" y="3044423"/>
              <a:ext cx="792079" cy="7524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959E3BF-5B47-BD84-C18F-F21A6D1EA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207529" y="3025371"/>
              <a:ext cx="554950" cy="752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13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832569-5FAD-9DA2-C3E8-DC9AB535E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42E1E8-AFE0-D583-C51A-4F962512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9" name="Picture 18" descr="A black background with a blue square&#10;&#10;Description automatically generated">
            <a:extLst>
              <a:ext uri="{FF2B5EF4-FFF2-40B4-BE49-F238E27FC236}">
                <a16:creationId xmlns:a16="http://schemas.microsoft.com/office/drawing/2014/main" id="{5CBCACD3-15EF-B87D-3B84-38D3F22DF7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7" y="6252314"/>
            <a:ext cx="1911778" cy="65397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97B7113-A311-4998-4867-4844012A7A29}"/>
              </a:ext>
            </a:extLst>
          </p:cNvPr>
          <p:cNvGrpSpPr/>
          <p:nvPr userDrawn="1"/>
        </p:nvGrpSpPr>
        <p:grpSpPr>
          <a:xfrm>
            <a:off x="10618013" y="6238773"/>
            <a:ext cx="1476654" cy="548372"/>
            <a:chOff x="7390620" y="3025371"/>
            <a:chExt cx="2153167" cy="77152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B4BC3C6-B492-D66E-F74E-D8A6F66792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10362" y="3025372"/>
              <a:ext cx="733425" cy="7524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8694CB1-9964-6EE9-3676-77D134678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390620" y="3044423"/>
              <a:ext cx="792079" cy="7524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8F1EA3F-472E-4C41-538E-A55A3DB1D4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07529" y="3025371"/>
              <a:ext cx="554950" cy="75247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B24483-5AF4-96F6-34F2-DDD846DF9D02}"/>
              </a:ext>
            </a:extLst>
          </p:cNvPr>
          <p:cNvGrpSpPr/>
          <p:nvPr userDrawn="1"/>
        </p:nvGrpSpPr>
        <p:grpSpPr>
          <a:xfrm>
            <a:off x="-1810" y="1"/>
            <a:ext cx="658235" cy="6858000"/>
            <a:chOff x="0" y="368938"/>
            <a:chExt cx="658235" cy="6489062"/>
          </a:xfrm>
        </p:grpSpPr>
        <p:pic>
          <p:nvPicPr>
            <p:cNvPr id="25" name="Picture 24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87D7C288-2783-A04A-36B9-0F4278AC35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2681" r="87272"/>
            <a:stretch/>
          </p:blipFill>
          <p:spPr>
            <a:xfrm>
              <a:off x="0" y="368938"/>
              <a:ext cx="658235" cy="2540517"/>
            </a:xfrm>
            <a:prstGeom prst="rect">
              <a:avLst/>
            </a:prstGeom>
          </p:spPr>
        </p:pic>
        <p:pic>
          <p:nvPicPr>
            <p:cNvPr id="26" name="Picture 25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37E69E3B-C1E5-E677-E5BF-4C43585411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9" r="87272"/>
            <a:stretch/>
          </p:blipFill>
          <p:spPr>
            <a:xfrm>
              <a:off x="0" y="2643186"/>
              <a:ext cx="658235" cy="2425355"/>
            </a:xfrm>
            <a:prstGeom prst="rect">
              <a:avLst/>
            </a:prstGeom>
          </p:spPr>
        </p:pic>
        <p:pic>
          <p:nvPicPr>
            <p:cNvPr id="27" name="Picture 26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7C6C5C23-AA8A-D30C-E0B9-1C9D21A64A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8" r="87272" b="12685"/>
            <a:stretch/>
          </p:blipFill>
          <p:spPr>
            <a:xfrm>
              <a:off x="0" y="4801693"/>
              <a:ext cx="658235" cy="2056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560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832569-5FAD-9DA2-C3E8-DC9AB535E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388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8" name="Picture 17" descr="A black background with a blue square&#10;&#10;Description automatically generated">
            <a:extLst>
              <a:ext uri="{FF2B5EF4-FFF2-40B4-BE49-F238E27FC236}">
                <a16:creationId xmlns:a16="http://schemas.microsoft.com/office/drawing/2014/main" id="{F9FD0FA3-7DCD-62B9-F7AC-C9AFB8170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47" y="6252314"/>
            <a:ext cx="1911778" cy="65397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1F3A2AE-D96F-EF60-415F-8D28697CD31C}"/>
              </a:ext>
            </a:extLst>
          </p:cNvPr>
          <p:cNvGrpSpPr/>
          <p:nvPr userDrawn="1"/>
        </p:nvGrpSpPr>
        <p:grpSpPr>
          <a:xfrm>
            <a:off x="10618013" y="6238773"/>
            <a:ext cx="1476654" cy="548372"/>
            <a:chOff x="7390620" y="3025371"/>
            <a:chExt cx="2153167" cy="77152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1CD6CEF-A344-D28F-AEC5-1E6A615530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810362" y="3025372"/>
              <a:ext cx="733425" cy="75247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5E27F5F-2198-7A71-65A8-9DF17BB1DD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390620" y="3044423"/>
              <a:ext cx="792079" cy="7524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AB18A51-17B0-4817-1B53-42B7AA753F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07529" y="3025371"/>
              <a:ext cx="554950" cy="75247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F8683F-D080-1A36-C737-4709A3D0CA2D}"/>
              </a:ext>
            </a:extLst>
          </p:cNvPr>
          <p:cNvGrpSpPr/>
          <p:nvPr userDrawn="1"/>
        </p:nvGrpSpPr>
        <p:grpSpPr>
          <a:xfrm>
            <a:off x="-1810" y="1"/>
            <a:ext cx="658235" cy="6858000"/>
            <a:chOff x="0" y="368938"/>
            <a:chExt cx="658235" cy="6489062"/>
          </a:xfrm>
        </p:grpSpPr>
        <p:pic>
          <p:nvPicPr>
            <p:cNvPr id="24" name="Picture 23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43A98EA7-50B9-8F07-A756-BA47E7CCD4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2681" r="87272"/>
            <a:stretch/>
          </p:blipFill>
          <p:spPr>
            <a:xfrm>
              <a:off x="0" y="368938"/>
              <a:ext cx="658235" cy="2540517"/>
            </a:xfrm>
            <a:prstGeom prst="rect">
              <a:avLst/>
            </a:prstGeom>
          </p:spPr>
        </p:pic>
        <p:pic>
          <p:nvPicPr>
            <p:cNvPr id="25" name="Picture 24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19EEDFF2-2DCC-5972-7016-6515ACD5BE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9" r="87272"/>
            <a:stretch/>
          </p:blipFill>
          <p:spPr>
            <a:xfrm>
              <a:off x="0" y="2643186"/>
              <a:ext cx="658235" cy="2425355"/>
            </a:xfrm>
            <a:prstGeom prst="rect">
              <a:avLst/>
            </a:prstGeom>
          </p:spPr>
        </p:pic>
        <p:pic>
          <p:nvPicPr>
            <p:cNvPr id="26" name="Picture 25" descr="A blue rectangle with a blue border&#10;&#10;Description automatically generated">
              <a:extLst>
                <a:ext uri="{FF2B5EF4-FFF2-40B4-BE49-F238E27FC236}">
                  <a16:creationId xmlns:a16="http://schemas.microsoft.com/office/drawing/2014/main" id="{D7BB8F31-6410-07B5-FEB1-F114454EBD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" t="16638" r="87272" b="12685"/>
            <a:stretch/>
          </p:blipFill>
          <p:spPr>
            <a:xfrm>
              <a:off x="0" y="4801693"/>
              <a:ext cx="658235" cy="2056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620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11039A-CBE3-44C9-8052-90613E4D5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1" y="1828801"/>
            <a:ext cx="5164183" cy="41439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0730BF8-C584-4F32-A36F-AC3350C6B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618" y="1838665"/>
            <a:ext cx="5164183" cy="4143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94E77A-401C-4748-B914-923C0611C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D53355-BAC9-4AD7-B510-6F1103C152BD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1CE08B36-59B7-4314-AB20-0069F31882AC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7FCD4-E6AB-770C-91E0-262E948730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493641-51B5-64F9-39A4-93D836FE3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BCAF-A3B7-44A4-BE77-BFDFC0D2D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31" y="175107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58C32-0844-419D-82D3-5C7682396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331" y="4230745"/>
            <a:ext cx="9144000" cy="103036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D41BC5-9147-48A9-864A-E797F3F9B8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9882" y="223486"/>
            <a:ext cx="4678145" cy="13734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CAFFA4-C654-4842-8343-F516E2650CC3}"/>
              </a:ext>
            </a:extLst>
          </p:cNvPr>
          <p:cNvSpPr/>
          <p:nvPr userDrawn="1"/>
        </p:nvSpPr>
        <p:spPr>
          <a:xfrm>
            <a:off x="0" y="6028685"/>
            <a:ext cx="6372000" cy="13357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8" y="356995"/>
                  <a:pt x="11582840" y="383076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EE97C885-F1B0-4124-BEC0-C7DBA5C0824F}"/>
              </a:ext>
            </a:extLst>
          </p:cNvPr>
          <p:cNvSpPr/>
          <p:nvPr userDrawn="1"/>
        </p:nvSpPr>
        <p:spPr>
          <a:xfrm flipH="1" flipV="1">
            <a:off x="6180045" y="6028684"/>
            <a:ext cx="6011955" cy="143443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8" y="356995"/>
                  <a:pt x="11582840" y="383076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61BAA3-23C9-4BAE-80B5-170EFFEDE4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2377" y="6360245"/>
            <a:ext cx="1079086" cy="432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80E63A-209F-5A95-E82E-08E2EAE2A5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1463" y="6288742"/>
            <a:ext cx="1476833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9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1B6583-8AC2-491F-B3CA-1A8D05664A51}"/>
              </a:ext>
            </a:extLst>
          </p:cNvPr>
          <p:cNvSpPr/>
          <p:nvPr userDrawn="1"/>
        </p:nvSpPr>
        <p:spPr>
          <a:xfrm>
            <a:off x="0" y="6028683"/>
            <a:ext cx="12192000" cy="829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FBCAF-A3B7-44A4-BE77-BFDFC0D2D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31" y="175107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58C32-0844-419D-82D3-5C7682396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331" y="4230745"/>
            <a:ext cx="9144000" cy="103036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CAFFA4-C654-4842-8343-F516E2650CC3}"/>
              </a:ext>
            </a:extLst>
          </p:cNvPr>
          <p:cNvSpPr/>
          <p:nvPr userDrawn="1"/>
        </p:nvSpPr>
        <p:spPr>
          <a:xfrm>
            <a:off x="0" y="6012641"/>
            <a:ext cx="6372000" cy="149621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8" y="356995"/>
                  <a:pt x="11582840" y="383076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EE97C885-F1B0-4124-BEC0-C7DBA5C0824F}"/>
              </a:ext>
            </a:extLst>
          </p:cNvPr>
          <p:cNvSpPr/>
          <p:nvPr userDrawn="1"/>
        </p:nvSpPr>
        <p:spPr>
          <a:xfrm flipH="1" flipV="1">
            <a:off x="6180044" y="6012641"/>
            <a:ext cx="6011955" cy="149620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8" y="356995"/>
                  <a:pt x="11582840" y="383076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AC1107-530E-480B-A5B0-B3F56C6E8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884" y="205401"/>
            <a:ext cx="4351143" cy="12602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801668-EBC3-4C1F-87A7-4C788C31751E}"/>
              </a:ext>
            </a:extLst>
          </p:cNvPr>
          <p:cNvSpPr txBox="1"/>
          <p:nvPr userDrawn="1"/>
        </p:nvSpPr>
        <p:spPr>
          <a:xfrm>
            <a:off x="8157411" y="6485021"/>
            <a:ext cx="193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88CA60-BDFC-6BB5-1A75-8222AC2695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2377" y="6360245"/>
            <a:ext cx="1079086" cy="432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651291-A75D-56A1-01BF-F0A6DCC9F6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1463" y="6288742"/>
            <a:ext cx="1476833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0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1B6583-8AC2-491F-B3CA-1A8D05664A51}"/>
              </a:ext>
            </a:extLst>
          </p:cNvPr>
          <p:cNvSpPr/>
          <p:nvPr userDrawn="1"/>
        </p:nvSpPr>
        <p:spPr>
          <a:xfrm>
            <a:off x="0" y="6028683"/>
            <a:ext cx="12192000" cy="8293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58C32-0844-419D-82D3-5C7682396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330" y="3170768"/>
            <a:ext cx="9144000" cy="103036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CAFFA4-C654-4842-8343-F516E2650CC3}"/>
              </a:ext>
            </a:extLst>
          </p:cNvPr>
          <p:cNvSpPr/>
          <p:nvPr userDrawn="1"/>
        </p:nvSpPr>
        <p:spPr>
          <a:xfrm>
            <a:off x="0" y="6012641"/>
            <a:ext cx="6372000" cy="149621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8" y="356995"/>
                  <a:pt x="11582840" y="383076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EE97C885-F1B0-4124-BEC0-C7DBA5C0824F}"/>
              </a:ext>
            </a:extLst>
          </p:cNvPr>
          <p:cNvSpPr/>
          <p:nvPr userDrawn="1"/>
        </p:nvSpPr>
        <p:spPr>
          <a:xfrm flipH="1" flipV="1">
            <a:off x="6180044" y="6012641"/>
            <a:ext cx="6011955" cy="149620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8" y="356995"/>
                  <a:pt x="11582840" y="383076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AC1107-530E-480B-A5B0-B3F56C6E8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884" y="205401"/>
            <a:ext cx="4351143" cy="12602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F48A16-946C-4A8E-8AD3-049E4E3D4F6D}"/>
              </a:ext>
            </a:extLst>
          </p:cNvPr>
          <p:cNvSpPr txBox="1"/>
          <p:nvPr userDrawn="1"/>
        </p:nvSpPr>
        <p:spPr>
          <a:xfrm>
            <a:off x="490330" y="2698965"/>
            <a:ext cx="7466553" cy="8761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chemeClr val="bg1"/>
                </a:solidFill>
                <a:latin typeface="Frutiger"/>
                <a:ea typeface="+mj-ea"/>
                <a:cs typeface="+mj-cs"/>
              </a:defRPr>
            </a:lvl1pPr>
          </a:lstStyle>
          <a:p>
            <a:pPr lvl="0"/>
            <a:r>
              <a:rPr lang="en-US" sz="2800" b="0" dirty="0"/>
              <a:t>For more information please contact:</a:t>
            </a:r>
            <a:endParaRPr lang="en-GB" sz="2800" b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A57067-B6B3-4ADE-B370-52AD65E5EE7E}"/>
              </a:ext>
            </a:extLst>
          </p:cNvPr>
          <p:cNvSpPr txBox="1"/>
          <p:nvPr userDrawn="1"/>
        </p:nvSpPr>
        <p:spPr>
          <a:xfrm>
            <a:off x="490330" y="1842264"/>
            <a:ext cx="6156250" cy="8761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2800" b="0">
                <a:solidFill>
                  <a:schemeClr val="bg1"/>
                </a:solidFill>
                <a:latin typeface="Frutiger"/>
                <a:ea typeface="+mj-ea"/>
                <a:cs typeface="+mj-cs"/>
              </a:defRPr>
            </a:lvl1pPr>
          </a:lstStyle>
          <a:p>
            <a:pPr lvl="0"/>
            <a:r>
              <a:rPr lang="en-US" sz="6000" b="1" dirty="0"/>
              <a:t>Thank you! </a:t>
            </a:r>
            <a:endParaRPr lang="en-GB" sz="6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7D1D4A-F3FF-2AA6-05F8-0F33C21A2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2377" y="6360245"/>
            <a:ext cx="1079086" cy="432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2ACF45-CE4E-0D6F-5C77-610DA2DA71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1463" y="6288742"/>
            <a:ext cx="1476833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0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1A17623-0BCE-4B31-BF14-C96505CB51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7650" y="6492875"/>
            <a:ext cx="615742" cy="2510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59291-B9DC-42F3-90E0-2AE1F493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11039A-CBE3-44C9-8052-90613E4D5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828800"/>
            <a:ext cx="10515600" cy="43752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B68D37-0A94-4161-9D4F-901D65EC9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3761" y="6204030"/>
            <a:ext cx="1885168" cy="599883"/>
          </a:xfrm>
          <a:prstGeom prst="rect">
            <a:avLst/>
          </a:prstGeom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01485271-D369-4C49-8EFD-B227BDA495BA}"/>
              </a:ext>
            </a:extLst>
          </p:cNvPr>
          <p:cNvSpPr/>
          <p:nvPr userDrawn="1"/>
        </p:nvSpPr>
        <p:spPr>
          <a:xfrm rot="5400000">
            <a:off x="-1644577" y="1644570"/>
            <a:ext cx="3474001" cy="184855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7 w 12192000"/>
              <a:gd name="connsiteY2" fmla="*/ 39608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35" y="370007"/>
                  <a:pt x="11582847" y="39608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0FDD5213-3153-4D87-8DE2-83477EE1C9F3}"/>
              </a:ext>
            </a:extLst>
          </p:cNvPr>
          <p:cNvSpPr/>
          <p:nvPr userDrawn="1"/>
        </p:nvSpPr>
        <p:spPr>
          <a:xfrm rot="5400000" flipH="1" flipV="1">
            <a:off x="-1644572" y="5041419"/>
            <a:ext cx="3474000" cy="184857"/>
          </a:xfrm>
          <a:custGeom>
            <a:avLst/>
            <a:gdLst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2192000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0919792 w 12192000"/>
              <a:gd name="connsiteY2" fmla="*/ 397065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436457"/>
              <a:gd name="connsiteX1" fmla="*/ 12192000 w 12192000"/>
              <a:gd name="connsiteY1" fmla="*/ 0 h 436457"/>
              <a:gd name="connsiteX2" fmla="*/ 11452274 w 12192000"/>
              <a:gd name="connsiteY2" fmla="*/ 436457 h 436457"/>
              <a:gd name="connsiteX3" fmla="*/ 0 w 12192000"/>
              <a:gd name="connsiteY3" fmla="*/ 397065 h 436457"/>
              <a:gd name="connsiteX4" fmla="*/ 0 w 12192000"/>
              <a:gd name="connsiteY4" fmla="*/ 0 h 436457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452274 w 12192000"/>
              <a:gd name="connsiteY2" fmla="*/ 357672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57673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40 w 12192000"/>
              <a:gd name="connsiteY2" fmla="*/ 383076 h 397065"/>
              <a:gd name="connsiteX3" fmla="*/ 0 w 12192000"/>
              <a:gd name="connsiteY3" fmla="*/ 397065 h 397065"/>
              <a:gd name="connsiteX4" fmla="*/ 0 w 12192000"/>
              <a:gd name="connsiteY4" fmla="*/ 0 h 397065"/>
              <a:gd name="connsiteX0" fmla="*/ 0 w 12192000"/>
              <a:gd name="connsiteY0" fmla="*/ 0 h 397065"/>
              <a:gd name="connsiteX1" fmla="*/ 12192000 w 12192000"/>
              <a:gd name="connsiteY1" fmla="*/ 0 h 397065"/>
              <a:gd name="connsiteX2" fmla="*/ 11582839 w 12192000"/>
              <a:gd name="connsiteY2" fmla="*/ 396138 h 397065"/>
              <a:gd name="connsiteX3" fmla="*/ 0 w 12192000"/>
              <a:gd name="connsiteY3" fmla="*/ 397065 h 397065"/>
              <a:gd name="connsiteX4" fmla="*/ 0 w 12192000"/>
              <a:gd name="connsiteY4" fmla="*/ 0 h 3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7065">
                <a:moveTo>
                  <a:pt x="0" y="0"/>
                </a:moveTo>
                <a:lnTo>
                  <a:pt x="12192000" y="0"/>
                </a:lnTo>
                <a:cubicBezTo>
                  <a:pt x="11988947" y="127692"/>
                  <a:pt x="11606027" y="370057"/>
                  <a:pt x="11582839" y="396138"/>
                </a:cubicBezTo>
                <a:lnTo>
                  <a:pt x="0" y="3970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4E0B3-1AB8-6716-381E-9DEEEFA29F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3392" y="6363163"/>
            <a:ext cx="1294640" cy="3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7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22A00-BDA5-41A6-843F-A87A7AF3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E5976-B951-4609-9A59-2528B2702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28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82" r:id="rId3"/>
    <p:sldLayoutId id="2147483685" r:id="rId4"/>
    <p:sldLayoutId id="2147483700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2"/>
          </a:solidFill>
          <a:latin typeface="Frutige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utige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utige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utige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22A00-BDA5-41A6-843F-A87A7AF3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E5976-B951-4609-9A59-2528B2702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5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2"/>
          </a:solidFill>
          <a:latin typeface="Frutige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utige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utige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utige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ddrx.pharmgkb.org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cpicpgx.org/guidelin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pharmgkb.org/genotyp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5047-E4A5-81D2-C879-559A65DD35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/>
              <a:t>CYP2C19</a:t>
            </a:r>
            <a:r>
              <a:rPr lang="en-GB" dirty="0"/>
              <a:t>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264BE-F54B-2231-CBAB-6A19D6ED2B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1114637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3FAED39-E495-2D39-8238-6B7C9D69123A}"/>
              </a:ext>
            </a:extLst>
          </p:cNvPr>
          <p:cNvSpPr/>
          <p:nvPr/>
        </p:nvSpPr>
        <p:spPr>
          <a:xfrm>
            <a:off x="8760542" y="6037006"/>
            <a:ext cx="3616851" cy="8480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7BA83-FDA9-CAE1-9256-254727FA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55" y="286644"/>
            <a:ext cx="6269611" cy="407873"/>
          </a:xfrm>
        </p:spPr>
        <p:txBody>
          <a:bodyPr>
            <a:noAutofit/>
          </a:bodyPr>
          <a:lstStyle/>
          <a:p>
            <a:r>
              <a:rPr lang="en-GB" sz="3200" i="1" dirty="0"/>
              <a:t>CYP2C19</a:t>
            </a:r>
            <a:r>
              <a:rPr lang="en-GB" sz="3200" dirty="0"/>
              <a:t> phenotype by ancestry</a:t>
            </a:r>
            <a:endParaRPr lang="en-GB" sz="3200" i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249FE8B-BC57-2CAB-9CAD-09E00C303690}"/>
              </a:ext>
            </a:extLst>
          </p:cNvPr>
          <p:cNvGraphicFramePr>
            <a:graphicFrameLocks/>
          </p:cNvGraphicFramePr>
          <p:nvPr/>
        </p:nvGraphicFramePr>
        <p:xfrm>
          <a:off x="-184314" y="3987104"/>
          <a:ext cx="45720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C9A49D9-8CD3-A9AC-D561-734637F566AD}"/>
              </a:ext>
            </a:extLst>
          </p:cNvPr>
          <p:cNvGraphicFramePr>
            <a:graphicFrameLocks/>
          </p:cNvGraphicFramePr>
          <p:nvPr/>
        </p:nvGraphicFramePr>
        <p:xfrm>
          <a:off x="-174789" y="1144350"/>
          <a:ext cx="4562475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73F9AAE-4FC9-BF69-3BA8-B9AA3383A903}"/>
              </a:ext>
            </a:extLst>
          </p:cNvPr>
          <p:cNvGraphicFramePr>
            <a:graphicFrameLocks/>
          </p:cNvGraphicFramePr>
          <p:nvPr/>
        </p:nvGraphicFramePr>
        <p:xfrm>
          <a:off x="2739243" y="1151805"/>
          <a:ext cx="4562475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AC33E8B-BB29-3AD0-B519-7220E96A95AD}"/>
              </a:ext>
            </a:extLst>
          </p:cNvPr>
          <p:cNvGraphicFramePr>
            <a:graphicFrameLocks/>
          </p:cNvGraphicFramePr>
          <p:nvPr/>
        </p:nvGraphicFramePr>
        <p:xfrm>
          <a:off x="5530698" y="1190190"/>
          <a:ext cx="4562475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EC7B692-F8CF-93B7-0F7A-5456DE6FFCEB}"/>
              </a:ext>
            </a:extLst>
          </p:cNvPr>
          <p:cNvGraphicFramePr>
            <a:graphicFrameLocks/>
          </p:cNvGraphicFramePr>
          <p:nvPr/>
        </p:nvGraphicFramePr>
        <p:xfrm>
          <a:off x="2739243" y="4025489"/>
          <a:ext cx="4562475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8FCBB31-DCD4-0EB8-1623-9D7B2D98B8AE}"/>
              </a:ext>
            </a:extLst>
          </p:cNvPr>
          <p:cNvGraphicFramePr>
            <a:graphicFrameLocks/>
          </p:cNvGraphicFramePr>
          <p:nvPr/>
        </p:nvGraphicFramePr>
        <p:xfrm>
          <a:off x="5530698" y="4025489"/>
          <a:ext cx="4577715" cy="275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732C880-E3C5-3B0C-A2E9-B8FFFF9C5B08}"/>
              </a:ext>
            </a:extLst>
          </p:cNvPr>
          <p:cNvGraphicFramePr>
            <a:graphicFrameLocks/>
          </p:cNvGraphicFramePr>
          <p:nvPr/>
        </p:nvGraphicFramePr>
        <p:xfrm>
          <a:off x="8169427" y="3951870"/>
          <a:ext cx="4580573" cy="2769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F4BBD97-9ADF-21A3-9D3B-6223DD4CB49D}"/>
              </a:ext>
            </a:extLst>
          </p:cNvPr>
          <p:cNvGraphicFramePr>
            <a:graphicFrameLocks/>
          </p:cNvGraphicFramePr>
          <p:nvPr/>
        </p:nvGraphicFramePr>
        <p:xfrm>
          <a:off x="8169427" y="1199714"/>
          <a:ext cx="45720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5C78AB0-7BED-D372-F42A-2B48FE42658C}"/>
              </a:ext>
            </a:extLst>
          </p:cNvPr>
          <p:cNvGraphicFramePr>
            <a:graphicFrameLocks noGrp="1"/>
          </p:cNvGraphicFramePr>
          <p:nvPr/>
        </p:nvGraphicFramePr>
        <p:xfrm>
          <a:off x="7058022" y="362138"/>
          <a:ext cx="231488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884">
                  <a:extLst>
                    <a:ext uri="{9D8B030D-6E8A-4147-A177-3AD203B41FA5}">
                      <a16:colId xmlns:a16="http://schemas.microsoft.com/office/drawing/2014/main" val="95145513"/>
                    </a:ext>
                  </a:extLst>
                </a:gridCol>
              </a:tblGrid>
              <a:tr h="14975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Ultrarapid/Rapid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348972"/>
                  </a:ext>
                </a:extLst>
              </a:tr>
              <a:tr h="14975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Normal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4207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BD6FF8-4196-728A-8BB1-D6A14EABE619}"/>
              </a:ext>
            </a:extLst>
          </p:cNvPr>
          <p:cNvGraphicFramePr>
            <a:graphicFrameLocks noGrp="1"/>
          </p:cNvGraphicFramePr>
          <p:nvPr/>
        </p:nvGraphicFramePr>
        <p:xfrm>
          <a:off x="9372906" y="362138"/>
          <a:ext cx="231488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4884">
                  <a:extLst>
                    <a:ext uri="{9D8B030D-6E8A-4147-A177-3AD203B41FA5}">
                      <a16:colId xmlns:a16="http://schemas.microsoft.com/office/drawing/2014/main" val="3770576181"/>
                    </a:ext>
                  </a:extLst>
                </a:gridCol>
              </a:tblGrid>
              <a:tr h="14975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Intermediate/likely intermediate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414937"/>
                  </a:ext>
                </a:extLst>
              </a:tr>
              <a:tr h="14975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Poor/Likely Poor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51104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16C5ACE-58D1-1619-A560-4EF659794658}"/>
              </a:ext>
            </a:extLst>
          </p:cNvPr>
          <p:cNvSpPr txBox="1"/>
          <p:nvPr/>
        </p:nvSpPr>
        <p:spPr>
          <a:xfrm>
            <a:off x="788411" y="706138"/>
            <a:ext cx="40108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Lee CR, et al. Clin </a:t>
            </a:r>
            <a:r>
              <a:rPr lang="en-GB" sz="1200" dirty="0" err="1"/>
              <a:t>Pharmacol</a:t>
            </a:r>
            <a:r>
              <a:rPr lang="en-GB" sz="1200" dirty="0"/>
              <a:t> </a:t>
            </a:r>
            <a:r>
              <a:rPr lang="en-GB" sz="1200" dirty="0" err="1"/>
              <a:t>Ther</a:t>
            </a:r>
            <a:r>
              <a:rPr lang="en-GB" sz="1200" dirty="0"/>
              <a:t>. 2022;112(5):959-967. </a:t>
            </a:r>
          </a:p>
        </p:txBody>
      </p:sp>
    </p:spTree>
    <p:extLst>
      <p:ext uri="{BB962C8B-B14F-4D97-AF65-F5344CB8AC3E}">
        <p14:creationId xmlns:p14="http://schemas.microsoft.com/office/powerpoint/2010/main" val="307727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F3BA82-9FDB-CB25-F5D1-F9EC8F4AD3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41BE4A4-F07B-0F33-27F7-F433262286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/>
              <a:t>What’s out there?</a:t>
            </a:r>
          </a:p>
        </p:txBody>
      </p:sp>
    </p:spTree>
    <p:extLst>
      <p:ext uri="{BB962C8B-B14F-4D97-AF65-F5344CB8AC3E}">
        <p14:creationId xmlns:p14="http://schemas.microsoft.com/office/powerpoint/2010/main" val="233538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D4E93D-68FB-18F1-5E43-5886922B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41" y="412387"/>
            <a:ext cx="10515600" cy="503870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Aptos Display" panose="020B0004020202020204" pitchFamily="34" charset="0"/>
              </a:rPr>
              <a:t>Resources – </a:t>
            </a:r>
            <a:r>
              <a:rPr lang="en-GB" sz="4000" i="1" dirty="0">
                <a:solidFill>
                  <a:schemeClr val="accent1"/>
                </a:solidFill>
                <a:latin typeface="Aptos Display" panose="020B0004020202020204" pitchFamily="34" charset="0"/>
              </a:rPr>
              <a:t>for an overview of a gene</a:t>
            </a:r>
            <a:endParaRPr lang="en-GB" sz="4000" i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931A2-A96D-68FE-3708-D2292B3AD2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641" y="1181718"/>
            <a:ext cx="11217712" cy="1489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 err="1">
                <a:latin typeface="Aptos Display" panose="020B0004020202020204" pitchFamily="34" charset="0"/>
              </a:rPr>
              <a:t>GeNotes</a:t>
            </a:r>
            <a:r>
              <a:rPr lang="en-GB" sz="2000" b="1" dirty="0">
                <a:latin typeface="Aptos Display" panose="020B0004020202020204" pitchFamily="34" charset="0"/>
              </a:rPr>
              <a:t> </a:t>
            </a:r>
          </a:p>
          <a:p>
            <a:r>
              <a:rPr lang="en-GB" sz="2000" b="1" dirty="0">
                <a:latin typeface="Aptos Display" panose="020B0004020202020204" pitchFamily="34" charset="0"/>
              </a:rPr>
              <a:t>Just in time </a:t>
            </a:r>
            <a:r>
              <a:rPr lang="en-GB" sz="2000" dirty="0">
                <a:latin typeface="Aptos Display" panose="020B0004020202020204" pitchFamily="34" charset="0"/>
              </a:rPr>
              <a:t>resources which also</a:t>
            </a:r>
            <a:r>
              <a:rPr lang="en-GB" sz="2000" b="1" dirty="0">
                <a:latin typeface="Aptos Display" panose="020B0004020202020204" pitchFamily="34" charset="0"/>
              </a:rPr>
              <a:t> signposts </a:t>
            </a:r>
            <a:r>
              <a:rPr lang="en-GB" sz="2000" dirty="0">
                <a:latin typeface="Aptos Display" panose="020B0004020202020204" pitchFamily="34" charset="0"/>
              </a:rPr>
              <a:t>you to CPIC and other useful papers and resources. </a:t>
            </a:r>
          </a:p>
          <a:p>
            <a:r>
              <a:rPr lang="en-GB" sz="2000" dirty="0">
                <a:latin typeface="Aptos Display" panose="020B0004020202020204" pitchFamily="34" charset="0"/>
              </a:rPr>
              <a:t>A quick overview of the information with an example clinical scenario.</a:t>
            </a:r>
          </a:p>
          <a:p>
            <a:r>
              <a:rPr lang="en-GB" sz="2000" dirty="0">
                <a:latin typeface="Aptos Display" panose="020B0004020202020204" pitchFamily="34" charset="0"/>
              </a:rPr>
              <a:t>PIL available - Cincinnati Children’s Hospital</a:t>
            </a:r>
          </a:p>
          <a:p>
            <a:pPr marL="0" indent="0">
              <a:buNone/>
            </a:pPr>
            <a:endParaRPr lang="en-GB" sz="2000" dirty="0">
              <a:latin typeface="Aptos Display" panose="020B0004020202020204" pitchFamily="34" charset="0"/>
            </a:endParaRPr>
          </a:p>
          <a:p>
            <a:endParaRPr lang="en-GB" sz="2000" dirty="0">
              <a:latin typeface="Aptos Display" panose="020B0004020202020204" pitchFamily="34" charset="0"/>
            </a:endParaRPr>
          </a:p>
          <a:p>
            <a:endParaRPr lang="en-GB" sz="2000" dirty="0">
              <a:latin typeface="Aptos Display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482288-97A5-B9DE-1BFC-A1E1F0F86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41" y="3023487"/>
            <a:ext cx="3924920" cy="33681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AE96B6-0663-F6C9-E1E7-606267C9F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292" y="3095830"/>
            <a:ext cx="3636565" cy="19513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BD15D9-31CB-5A8C-3D97-2C0DAEE90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217" y="2559913"/>
            <a:ext cx="3590447" cy="3652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5D408D-39C0-95AD-F79B-F6CD4C30D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856" y="3023487"/>
            <a:ext cx="3167497" cy="35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0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79D7-986B-D2D1-A300-EC224D82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5" y="253763"/>
            <a:ext cx="10515600" cy="69067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Aptos Display" panose="020B0004020202020204" pitchFamily="34" charset="0"/>
              </a:rPr>
              <a:t>Resources – </a:t>
            </a:r>
            <a:r>
              <a:rPr lang="en-GB" sz="4000" i="1" dirty="0">
                <a:solidFill>
                  <a:schemeClr val="accent1"/>
                </a:solidFill>
                <a:latin typeface="Aptos Display" panose="020B0004020202020204" pitchFamily="34" charset="0"/>
              </a:rPr>
              <a:t>to aid interpretation</a:t>
            </a:r>
            <a:endParaRPr lang="en-GB" sz="4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924C8-54CA-6077-1936-3AB29F1EE8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615" y="1319751"/>
            <a:ext cx="4734899" cy="5043341"/>
          </a:xfrm>
        </p:spPr>
        <p:txBody>
          <a:bodyPr>
            <a:normAutofit fontScale="92500" lnSpcReduction="10000"/>
          </a:bodyPr>
          <a:lstStyle/>
          <a:p>
            <a:r>
              <a:rPr lang="en-GB" sz="2000" b="1" dirty="0">
                <a:latin typeface="Aptos" panose="020B0004020202020204" pitchFamily="34" charset="0"/>
              </a:rPr>
              <a:t>Published guidelines </a:t>
            </a:r>
          </a:p>
          <a:p>
            <a:pPr lvl="1"/>
            <a:r>
              <a:rPr lang="en-GB" sz="1800" dirty="0">
                <a:latin typeface="Aptos" panose="020B0004020202020204" pitchFamily="34" charset="0"/>
              </a:rPr>
              <a:t>Clinical Pharmacogenetics Implementation Consortium (CPIC) </a:t>
            </a:r>
            <a:r>
              <a:rPr lang="en-GB" sz="1800" dirty="0">
                <a:latin typeface="Aptos" panose="020B0004020202020204" pitchFamily="34" charset="0"/>
                <a:hlinkClick r:id="rId2"/>
              </a:rPr>
              <a:t>Guidelines – CPIC (cpicpgx.org)</a:t>
            </a:r>
            <a:endParaRPr lang="en-GB" sz="1800" dirty="0">
              <a:latin typeface="Aptos" panose="020B0004020202020204" pitchFamily="34" charset="0"/>
            </a:endParaRPr>
          </a:p>
          <a:p>
            <a:pPr lvl="1"/>
            <a:r>
              <a:rPr lang="en-GB" sz="1800" dirty="0">
                <a:latin typeface="Aptos" panose="020B0004020202020204" pitchFamily="34" charset="0"/>
              </a:rPr>
              <a:t>Dutch Pharmacogenetics Working Group (DPWG)</a:t>
            </a:r>
          </a:p>
          <a:p>
            <a:pPr marL="457200" lvl="1" indent="0">
              <a:buNone/>
            </a:pPr>
            <a:endParaRPr lang="en-GB" sz="2000" dirty="0">
              <a:latin typeface="Aptos" panose="020B0004020202020204" pitchFamily="34" charset="0"/>
            </a:endParaRPr>
          </a:p>
          <a:p>
            <a:r>
              <a:rPr lang="en-GB" sz="2000" b="1" dirty="0">
                <a:latin typeface="Aptos" panose="020B0004020202020204" pitchFamily="34" charset="0"/>
              </a:rPr>
              <a:t>Production information</a:t>
            </a:r>
          </a:p>
          <a:p>
            <a:pPr lvl="1"/>
            <a:r>
              <a:rPr lang="en-GB" sz="1800" dirty="0">
                <a:latin typeface="Aptos" panose="020B0004020202020204" pitchFamily="34" charset="0"/>
              </a:rPr>
              <a:t>Summary of Product Characteristics </a:t>
            </a:r>
          </a:p>
          <a:p>
            <a:pPr lvl="1"/>
            <a:r>
              <a:rPr lang="en-GB" sz="1800" dirty="0">
                <a:latin typeface="Aptos" panose="020B0004020202020204" pitchFamily="34" charset="0"/>
              </a:rPr>
              <a:t>BNF </a:t>
            </a:r>
          </a:p>
          <a:p>
            <a:pPr lvl="1"/>
            <a:endParaRPr lang="en-GB" sz="1800" dirty="0">
              <a:latin typeface="Aptos" panose="020B0004020202020204" pitchFamily="34" charset="0"/>
            </a:endParaRPr>
          </a:p>
          <a:p>
            <a:r>
              <a:rPr lang="en-GB" sz="2000" b="1" dirty="0">
                <a:latin typeface="Aptos" panose="020B0004020202020204" pitchFamily="34" charset="0"/>
              </a:rPr>
              <a:t>Online tools/apps – to aid interpretation</a:t>
            </a:r>
          </a:p>
          <a:p>
            <a:pPr lvl="1"/>
            <a:r>
              <a:rPr lang="en-GB" sz="1800" dirty="0" err="1">
                <a:latin typeface="Aptos" panose="020B0004020202020204" pitchFamily="34" charset="0"/>
              </a:rPr>
              <a:t>PharmGKB</a:t>
            </a:r>
            <a:r>
              <a:rPr lang="en-GB" sz="1800" dirty="0">
                <a:latin typeface="Aptos" panose="020B0004020202020204" pitchFamily="34" charset="0"/>
              </a:rPr>
              <a:t> </a:t>
            </a:r>
          </a:p>
          <a:p>
            <a:pPr lvl="2"/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DNA-Driven Rx (pharmgkb.org)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or can use </a:t>
            </a:r>
          </a:p>
          <a:p>
            <a:pPr lvl="2"/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GSI: Genotype Selection Interface (pharmgkb.org)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lvl="1" indent="0">
              <a:buNone/>
            </a:pPr>
            <a:endParaRPr lang="en-GB" sz="1600" b="1" dirty="0">
              <a:latin typeface="Aptos" panose="020B00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B58AF3-09E0-2CA8-6E83-58378C2D7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241" y="1079774"/>
            <a:ext cx="3556694" cy="1185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062204-C894-E79D-A2A7-B55964CB1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488" y="2171773"/>
            <a:ext cx="5410213" cy="177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173ACE-08F1-7E3B-D7B7-BD933EE46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513" y="4017331"/>
            <a:ext cx="5996473" cy="2320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9CA706-5A4E-BC39-4693-D7502A3BA9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2364" y="4458201"/>
            <a:ext cx="2385092" cy="22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92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79D7-986B-D2D1-A300-EC224D82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15" y="149779"/>
            <a:ext cx="10515600" cy="69067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/>
                </a:solidFill>
                <a:latin typeface="Aptos Display" panose="020B0004020202020204" pitchFamily="34" charset="0"/>
              </a:rPr>
              <a:t>Resources – </a:t>
            </a:r>
            <a:r>
              <a:rPr lang="en-GB" sz="4000" i="1" dirty="0">
                <a:solidFill>
                  <a:schemeClr val="accent1"/>
                </a:solidFill>
                <a:latin typeface="Aptos Display" panose="020B0004020202020204" pitchFamily="34" charset="0"/>
              </a:rPr>
              <a:t>for detailed genotype information</a:t>
            </a:r>
            <a:endParaRPr lang="en-GB" sz="4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924C8-54CA-6077-1936-3AB29F1EE8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3615" y="1319751"/>
            <a:ext cx="4431383" cy="504334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1600" b="1" dirty="0">
              <a:latin typeface="Aptos" panose="020B0004020202020204" pitchFamily="34" charset="0"/>
            </a:endParaRP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EC65EF-D3E3-E106-F993-A8A7C9367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223" y="852694"/>
            <a:ext cx="4656841" cy="14915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A2BE17-E1F2-C2B7-040B-56855069C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718" y="2802750"/>
            <a:ext cx="8829772" cy="38239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E1072D-F61C-94D7-41A2-9E13C0B9B8D3}"/>
              </a:ext>
            </a:extLst>
          </p:cNvPr>
          <p:cNvSpPr txBox="1"/>
          <p:nvPr/>
        </p:nvSpPr>
        <p:spPr>
          <a:xfrm>
            <a:off x="913615" y="944440"/>
            <a:ext cx="6269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those more familiar with pharmacogenetics or embarking on research projects and developing national guidelines – </a:t>
            </a:r>
            <a:r>
              <a:rPr lang="en-GB" dirty="0" err="1"/>
              <a:t>PharmVar</a:t>
            </a:r>
            <a:r>
              <a:rPr lang="en-GB" dirty="0"/>
              <a:t> is another resource for detailed genotype data. </a:t>
            </a:r>
          </a:p>
          <a:p>
            <a:endParaRPr lang="en-GB" dirty="0"/>
          </a:p>
          <a:p>
            <a:r>
              <a:rPr lang="en-GB" b="1" dirty="0"/>
              <a:t>Not needed for interpretation for the case studies but to raise awareness this site exists, and research papers may refer to it.  </a:t>
            </a:r>
          </a:p>
        </p:txBody>
      </p:sp>
    </p:spTree>
    <p:extLst>
      <p:ext uri="{BB962C8B-B14F-4D97-AF65-F5344CB8AC3E}">
        <p14:creationId xmlns:p14="http://schemas.microsoft.com/office/powerpoint/2010/main" val="1796270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04E095-F41E-F0F3-5238-C88BCADF6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5" y="1933047"/>
            <a:ext cx="4885537" cy="1194503"/>
          </a:xfrm>
        </p:spPr>
        <p:txBody>
          <a:bodyPr/>
          <a:lstStyle/>
          <a:p>
            <a:r>
              <a:rPr lang="en-GB" dirty="0"/>
              <a:t>Case study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27CFB8-2FBD-2765-8FDF-3AD7320F3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5949" y="3256055"/>
            <a:ext cx="3396343" cy="763286"/>
          </a:xfrm>
        </p:spPr>
        <p:txBody>
          <a:bodyPr/>
          <a:lstStyle/>
          <a:p>
            <a:r>
              <a:rPr lang="en-GB" i="1" dirty="0">
                <a:solidFill>
                  <a:schemeClr val="accent3"/>
                </a:solidFill>
              </a:rPr>
              <a:t>Lansoprazole</a:t>
            </a:r>
            <a:r>
              <a:rPr lang="en-GB" i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88B14E-09D1-AA82-93FC-DE83CA20F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630" y="1222761"/>
            <a:ext cx="2007858" cy="44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3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5EAE-6FD7-4EBA-7FA7-E276ED26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756"/>
            <a:ext cx="10515600" cy="854075"/>
          </a:xfrm>
        </p:spPr>
        <p:txBody>
          <a:bodyPr>
            <a:normAutofit/>
          </a:bodyPr>
          <a:lstStyle/>
          <a:p>
            <a:r>
              <a:rPr lang="en-GB" sz="4800" dirty="0"/>
              <a:t>Patient Akiko Suzuki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E870A-69E7-8E42-405C-735AE5884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291472"/>
            <a:ext cx="10973586" cy="524130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6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 Akiko Suzuki was treated on a stroke unit and her consultant Dr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Yardev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requested a CYP2C19 pharmacogenetic test. 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Yadev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requested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CYP2C19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pharmacogenetic test to check if clopidogrel was the right treatment for his patient and he uses the results to manage Akiko’s dual anti-platelet treatment.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 months later Akiko visits his GP, Dr Jones, for a follow-up and notices that a proton pump inhibitor should be considered as per the National Clinical Guideline for Stroke.</a:t>
            </a:r>
          </a:p>
          <a:p>
            <a:pPr algn="just">
              <a:lnSpc>
                <a:spcPct val="160000"/>
              </a:lnSpc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 Akiko notes, Dr Jones notices that a 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CYP2C19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test result is available and would like to use the results before prescribing </a:t>
            </a: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lansoprazole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and he asks his pharmacist to help interpret the report. </a:t>
            </a:r>
          </a:p>
          <a:p>
            <a:pPr algn="just">
              <a:lnSpc>
                <a:spcPct val="200000"/>
              </a:lnSpc>
            </a:pP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73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2E0E-D002-4ECE-7AAE-EE8EF8CE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09" y="321583"/>
            <a:ext cx="3799706" cy="1567507"/>
          </a:xfrm>
        </p:spPr>
        <p:txBody>
          <a:bodyPr>
            <a:normAutofit/>
          </a:bodyPr>
          <a:lstStyle/>
          <a:p>
            <a:r>
              <a:rPr lang="en-GB" sz="4800" dirty="0"/>
              <a:t>Report for Akiko Suzuki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3228BF-F02C-6D02-57AA-498DC4FA3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036" y="0"/>
            <a:ext cx="617062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7168AF-E03A-894B-5BA7-AC92393F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09" y="1889090"/>
            <a:ext cx="2007858" cy="44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0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04D1-DA9D-8969-87F2-88D3B7ED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56" y="317652"/>
            <a:ext cx="10515600" cy="586982"/>
          </a:xfrm>
        </p:spPr>
        <p:txBody>
          <a:bodyPr>
            <a:normAutofit fontScale="90000"/>
          </a:bodyPr>
          <a:lstStyle/>
          <a:p>
            <a:r>
              <a:rPr lang="en-GB" dirty="0"/>
              <a:t>Pharmacogenetic resources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0D996-D313-A46D-7385-6A198C5F1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91" y="1629976"/>
            <a:ext cx="2638655" cy="891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4B0E20-16F1-F30A-AD38-009BFF902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742" y="1254802"/>
            <a:ext cx="1543937" cy="1543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ACC828-7775-43A1-99FC-A0104C270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75" y="3110552"/>
            <a:ext cx="1642977" cy="1570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E6B4CD-6088-7C9E-3F3A-621356D290A1}"/>
              </a:ext>
            </a:extLst>
          </p:cNvPr>
          <p:cNvSpPr txBox="1"/>
          <p:nvPr/>
        </p:nvSpPr>
        <p:spPr>
          <a:xfrm>
            <a:off x="2284475" y="3429000"/>
            <a:ext cx="12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Webpage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F34B23F-0062-F3D1-11D9-8552960495B0}"/>
              </a:ext>
            </a:extLst>
          </p:cNvPr>
          <p:cNvSpPr/>
          <p:nvPr/>
        </p:nvSpPr>
        <p:spPr>
          <a:xfrm>
            <a:off x="3845653" y="3480004"/>
            <a:ext cx="1047422" cy="267324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3BED8FC-3B24-2109-B4D3-D98C8FD354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02" y="2897929"/>
            <a:ext cx="1620251" cy="1620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F73658-9D1C-B93C-C73A-FBDD732D6FB3}"/>
              </a:ext>
            </a:extLst>
          </p:cNvPr>
          <p:cNvSpPr txBox="1"/>
          <p:nvPr/>
        </p:nvSpPr>
        <p:spPr>
          <a:xfrm>
            <a:off x="2033152" y="3904668"/>
            <a:ext cx="191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 App 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EBC41CA-38CD-D190-0D9A-883AE1966175}"/>
              </a:ext>
            </a:extLst>
          </p:cNvPr>
          <p:cNvSpPr/>
          <p:nvPr/>
        </p:nvSpPr>
        <p:spPr>
          <a:xfrm>
            <a:off x="2871379" y="4478848"/>
            <a:ext cx="241344" cy="58066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5325037-0E61-46AA-C697-BE9389FAA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73" y="5093708"/>
            <a:ext cx="1606180" cy="1606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B32DCB-D62F-6EFA-C723-F059B8F9C73B}"/>
              </a:ext>
            </a:extLst>
          </p:cNvPr>
          <p:cNvCxnSpPr/>
          <p:nvPr/>
        </p:nvCxnSpPr>
        <p:spPr>
          <a:xfrm>
            <a:off x="6981511" y="1492404"/>
            <a:ext cx="0" cy="476864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8603678-B352-7ED6-4A6B-315DF1A433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64" y="1203869"/>
            <a:ext cx="1743485" cy="1743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48456C-6C8C-E124-1056-16B2E4F870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2503" y="1629976"/>
            <a:ext cx="2967517" cy="8912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3EA264-8BC2-A920-87C7-4E47347019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2503" y="3479334"/>
            <a:ext cx="2200582" cy="94310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C2867D6-25DD-6DF6-6147-BC4BC137E585}"/>
              </a:ext>
            </a:extLst>
          </p:cNvPr>
          <p:cNvSpPr txBox="1"/>
          <p:nvPr/>
        </p:nvSpPr>
        <p:spPr>
          <a:xfrm>
            <a:off x="7302503" y="5164777"/>
            <a:ext cx="220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use this site to also explore the paediatric dashboard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C0753C4E-F564-5B09-6286-91B4595D30E8}"/>
              </a:ext>
            </a:extLst>
          </p:cNvPr>
          <p:cNvSpPr/>
          <p:nvPr/>
        </p:nvSpPr>
        <p:spPr>
          <a:xfrm>
            <a:off x="8282121" y="4584112"/>
            <a:ext cx="241344" cy="58066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3F11C6E-4A3F-EA37-A921-A51D047A91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3198" y="3871882"/>
            <a:ext cx="1743485" cy="17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22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33C5-D8C1-49AB-E1EE-B09B4DAF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>
            <a:normAutofit/>
          </a:bodyPr>
          <a:lstStyle/>
          <a:p>
            <a:r>
              <a:rPr lang="en-GB" sz="4800" dirty="0"/>
              <a:t>Question 1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E71A9-FA1E-A8DA-156C-776CCC37CD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48033"/>
            <a:ext cx="10935878" cy="5410986"/>
          </a:xfr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When treating Akiko how would you interpret and action his report?</a:t>
            </a:r>
            <a:b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</a:br>
            <a:endParaRPr lang="en-US" sz="18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l-GR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Please select ONE answer.</a:t>
            </a:r>
            <a:endParaRPr lang="en-GB" sz="1800" b="1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buNone/>
            </a:pPr>
            <a:endParaRPr lang="en-GB" sz="1800" dirty="0"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 patient can metabolise lansoprazole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NORMALLY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and the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STANDARD DOSE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can be prescribed.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The patient’s plasma concentration of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lansoprazole 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is </a:t>
            </a:r>
            <a:r>
              <a:rPr lang="en-US" sz="1800" b="1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INCREASED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 and 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STANDARD DOSE  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can be prescribed.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The patient’s plasma concentration of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lansoprazole 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is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SIGNIFCANTLY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1800" b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INCREASED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and 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STANDARD DOSING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can be initiated and if treatment needed for &gt;12 weeks, a 50% dose reduction can be considered.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The patient’s plasma concentration of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lansoprazole 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is 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REDUCED, 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STANDARD DOSING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can be initiated 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The patient’s plasma concentration of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lansoprazole is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SIGNIFICANTLY REDUCED 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and an 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INCREASED DOSE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will need to be prescribed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I d</a:t>
            </a:r>
            <a:r>
              <a:rPr lang="el-GR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on't know</a:t>
            </a:r>
            <a:endParaRPr lang="en-GB" sz="18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8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buSzPts val="1000"/>
              <a:buNone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29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2EDD23-CD0A-5E32-96F1-587141449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254" y="132744"/>
            <a:ext cx="5962650" cy="2278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5BA917-1869-7857-87A2-1FF2B6BF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585" y="249285"/>
            <a:ext cx="3939989" cy="647887"/>
          </a:xfrm>
        </p:spPr>
        <p:txBody>
          <a:bodyPr>
            <a:noAutofit/>
          </a:bodyPr>
          <a:lstStyle/>
          <a:p>
            <a:pPr algn="ctr"/>
            <a:r>
              <a:rPr lang="en-GB" sz="4800" dirty="0"/>
              <a:t>Disclaimer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036A2-3C09-9EFF-04D4-3FA76C032B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6775" y="2513994"/>
            <a:ext cx="10264589" cy="4211262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The pharmacogenetic reports provided are </a:t>
            </a:r>
            <a:r>
              <a:rPr lang="en-GB" sz="2000" b="1" dirty="0"/>
              <a:t>mock reports</a:t>
            </a:r>
            <a:r>
              <a:rPr lang="en-GB" sz="2000" dirty="0"/>
              <a:t>, for education and training purposes only. </a:t>
            </a:r>
          </a:p>
          <a:p>
            <a:pPr lvl="1"/>
            <a:r>
              <a:rPr lang="en-GB" sz="1800" b="1" i="1" dirty="0"/>
              <a:t>A real-life pharmacogenetic report from the Genomic Laboratory Hub </a:t>
            </a:r>
            <a:r>
              <a:rPr lang="en-GB" sz="1800" b="1" i="1" u="sng" dirty="0"/>
              <a:t>may look different</a:t>
            </a:r>
            <a:r>
              <a:rPr lang="en-GB" sz="1800" b="1" i="1" dirty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There are no UK based guidelines for lansoprazole to guide UK prescribing practices…</a:t>
            </a:r>
            <a:r>
              <a:rPr lang="en-GB" sz="2000" i="1" dirty="0"/>
              <a:t>as yet</a:t>
            </a:r>
            <a:r>
              <a:rPr lang="en-GB" sz="2000" dirty="0"/>
              <a:t>…</a:t>
            </a:r>
          </a:p>
          <a:p>
            <a:pPr lvl="1"/>
            <a:r>
              <a:rPr lang="en-GB" sz="1800" dirty="0"/>
              <a:t>Prescribing practices will be aligned to national e.g., NICE recommendations/SmPC with consideration to local practices, guidelines and formularies.</a:t>
            </a:r>
          </a:p>
          <a:p>
            <a:pPr lvl="1"/>
            <a:endParaRPr lang="en-GB" sz="1800" dirty="0"/>
          </a:p>
          <a:p>
            <a:r>
              <a:rPr lang="en-GB" sz="2000" dirty="0"/>
              <a:t>Hopefully, this workshop will not only help raise awareness of the pharmacogenetic resources available but ignite conversations/thoughts on how these resources can differ to our UK/local practices and what we already know about medicines.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C00000"/>
                </a:solidFill>
              </a:rPr>
              <a:t>Pharmacogenomics will not replace our clinical judgement; it is an additional tool within our medicines optimisation toolbox, we still need to consider factors such as, renal and liver function, drug interactions, co-morbidities etc…</a:t>
            </a:r>
          </a:p>
        </p:txBody>
      </p:sp>
    </p:spTree>
    <p:extLst>
      <p:ext uri="{BB962C8B-B14F-4D97-AF65-F5344CB8AC3E}">
        <p14:creationId xmlns:p14="http://schemas.microsoft.com/office/powerpoint/2010/main" val="3537819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33C5-D8C1-49AB-E1EE-B09B4DAF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>
            <a:normAutofit/>
          </a:bodyPr>
          <a:lstStyle/>
          <a:p>
            <a:r>
              <a:rPr lang="en-GB" sz="4800" dirty="0"/>
              <a:t>Question 2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E71A9-FA1E-A8DA-156C-776CCC37CD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48033"/>
            <a:ext cx="10935878" cy="5410986"/>
          </a:xfr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When answering question 2, which resource(s) did you use?</a:t>
            </a:r>
          </a:p>
          <a:p>
            <a:pPr marL="0" indent="0">
              <a:lnSpc>
                <a:spcPts val="1800"/>
              </a:lnSpc>
              <a:buNone/>
            </a:pPr>
            <a:endParaRPr lang="en-GB" sz="1800" dirty="0"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Local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Regional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National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Product information e.g. SmPCs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Clinical Pharmacogenetics Implementation Consortium (CPIC)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Dutch Pharmacogenetics Working Group (DPWG)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PharmGKB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 err="1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GeNotes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None e.g.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used own knowledge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Other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buSzPts val="1000"/>
              <a:buNone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14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33C5-D8C1-49AB-E1EE-B09B4DAF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>
            <a:normAutofit/>
          </a:bodyPr>
          <a:lstStyle/>
          <a:p>
            <a:r>
              <a:rPr lang="en-GB" sz="4800" dirty="0"/>
              <a:t>Question 3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E71A9-FA1E-A8DA-156C-776CCC37CD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48033"/>
            <a:ext cx="10935878" cy="5410986"/>
          </a:xfr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How would you rate your confidence in interpreting Akiko’s results?</a:t>
            </a:r>
          </a:p>
          <a:p>
            <a:pPr marL="0" indent="0">
              <a:lnSpc>
                <a:spcPts val="1800"/>
              </a:lnSpc>
              <a:buNone/>
            </a:pPr>
            <a:endParaRPr lang="en-GB" sz="2000" b="1" dirty="0"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Very Poor</a:t>
            </a:r>
            <a:endParaRPr lang="en-GB" sz="20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Poor</a:t>
            </a:r>
            <a:endParaRPr lang="en-GB" sz="20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Fair</a:t>
            </a:r>
            <a:endParaRPr lang="en-GB" sz="20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Good</a:t>
            </a:r>
            <a:endParaRPr lang="en-GB" sz="20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Excellent</a:t>
            </a:r>
            <a:endParaRPr lang="en-GB" sz="20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buSzPts val="1000"/>
              <a:buNone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529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04E095-F41E-F0F3-5238-C88BCADF6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2515" y="1788604"/>
            <a:ext cx="4855392" cy="1415567"/>
          </a:xfrm>
        </p:spPr>
        <p:txBody>
          <a:bodyPr/>
          <a:lstStyle/>
          <a:p>
            <a:r>
              <a:rPr lang="en-GB" dirty="0"/>
              <a:t>Case study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B27CFB8-2FBD-2765-8FDF-3AD7320F3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2515" y="3428999"/>
            <a:ext cx="6664095" cy="612560"/>
          </a:xfrm>
        </p:spPr>
        <p:txBody>
          <a:bodyPr/>
          <a:lstStyle/>
          <a:p>
            <a:r>
              <a:rPr lang="en-GB" i="1" dirty="0">
                <a:solidFill>
                  <a:schemeClr val="accent3"/>
                </a:solidFill>
              </a:rPr>
              <a:t>Lansoprazole</a:t>
            </a:r>
            <a:r>
              <a:rPr lang="en-GB" i="1" dirty="0">
                <a:solidFill>
                  <a:srgbClr val="C00000"/>
                </a:solidFill>
              </a:rPr>
              <a:t> – optional if time available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769A6E-ED11-9C9D-29AB-43E77AC1B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55" y="1222761"/>
            <a:ext cx="2007858" cy="44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29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5EAE-6FD7-4EBA-7FA7-E276ED26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915"/>
            <a:ext cx="10515600" cy="854075"/>
          </a:xfrm>
        </p:spPr>
        <p:txBody>
          <a:bodyPr>
            <a:normAutofit/>
          </a:bodyPr>
          <a:lstStyle/>
          <a:p>
            <a:r>
              <a:rPr lang="en-GB" sz="4800" dirty="0"/>
              <a:t>Patient </a:t>
            </a:r>
            <a:r>
              <a:rPr lang="en-GB" sz="4800" dirty="0" err="1"/>
              <a:t>Natoya</a:t>
            </a:r>
            <a:r>
              <a:rPr lang="en-GB" sz="4800" dirty="0"/>
              <a:t> Hudson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E870A-69E7-8E42-405C-735AE5884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62635"/>
            <a:ext cx="10515600" cy="517245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GB" dirty="0" err="1"/>
              <a:t>Natoya</a:t>
            </a:r>
            <a:r>
              <a:rPr lang="en-GB" dirty="0"/>
              <a:t> visits her local GP, and you have been asked to review her in your prescribing clinic. </a:t>
            </a:r>
          </a:p>
          <a:p>
            <a:pPr algn="just">
              <a:lnSpc>
                <a:spcPct val="200000"/>
              </a:lnSpc>
            </a:pPr>
            <a:r>
              <a:rPr lang="en-GB" dirty="0" err="1"/>
              <a:t>Natoya</a:t>
            </a:r>
            <a:r>
              <a:rPr lang="en-GB" dirty="0"/>
              <a:t> explains that she has symptoms of heartburn and bloating which is worse after she eats or lies down.</a:t>
            </a:r>
          </a:p>
          <a:p>
            <a:pPr algn="just">
              <a:lnSpc>
                <a:spcPct val="200000"/>
              </a:lnSpc>
            </a:pPr>
            <a:r>
              <a:rPr lang="en-GB" dirty="0"/>
              <a:t>After taking a full clinical and medical history, you diagnose GORD and decided to prescribe </a:t>
            </a:r>
            <a:r>
              <a:rPr lang="en-GB" b="1" dirty="0"/>
              <a:t>lansoprazole</a:t>
            </a:r>
            <a:r>
              <a:rPr lang="en-GB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GB" dirty="0" err="1"/>
              <a:t>Natoya</a:t>
            </a:r>
            <a:r>
              <a:rPr lang="en-GB" dirty="0"/>
              <a:t> has had a </a:t>
            </a:r>
            <a:r>
              <a:rPr lang="en-GB" i="1" dirty="0"/>
              <a:t>CYP2C19</a:t>
            </a:r>
            <a:r>
              <a:rPr lang="en-GB" dirty="0"/>
              <a:t> testing from a pharmacogenetic clinical study you helped enrol into. </a:t>
            </a:r>
          </a:p>
          <a:p>
            <a:pPr algn="just">
              <a:lnSpc>
                <a:spcPct val="200000"/>
              </a:lnSpc>
            </a:pPr>
            <a:r>
              <a:rPr lang="en-GB" dirty="0"/>
              <a:t>You double check her </a:t>
            </a:r>
            <a:r>
              <a:rPr lang="en-GB" i="1" dirty="0"/>
              <a:t>CYP2C19</a:t>
            </a:r>
            <a:r>
              <a:rPr lang="en-GB" dirty="0"/>
              <a:t> results before prescribing lansoprazole.</a:t>
            </a:r>
          </a:p>
          <a:p>
            <a:pPr algn="just">
              <a:lnSpc>
                <a:spcPct val="200000"/>
              </a:lnSpc>
            </a:pPr>
            <a:endParaRPr lang="en-GB" dirty="0"/>
          </a:p>
          <a:p>
            <a:pPr algn="just"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43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595AD5-44D1-6739-6DD0-9E52F0ED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41" y="231149"/>
            <a:ext cx="3980576" cy="1627797"/>
          </a:xfrm>
        </p:spPr>
        <p:txBody>
          <a:bodyPr>
            <a:noAutofit/>
          </a:bodyPr>
          <a:lstStyle/>
          <a:p>
            <a:r>
              <a:rPr lang="en-GB" sz="4400" dirty="0"/>
              <a:t>Report for </a:t>
            </a:r>
            <a:r>
              <a:rPr lang="en-GB" sz="4400" dirty="0" err="1"/>
              <a:t>Natoya</a:t>
            </a:r>
            <a:r>
              <a:rPr lang="en-GB" sz="4400" dirty="0"/>
              <a:t> Hudson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981BE-9142-63A1-5DD3-47152DE53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568" y="0"/>
            <a:ext cx="6173385" cy="67725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88B168-5DB3-D3CF-85B2-86D3B265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41" y="2019720"/>
            <a:ext cx="2007858" cy="44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10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04D1-DA9D-8969-87F2-88D3B7ED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56" y="317652"/>
            <a:ext cx="10515600" cy="586982"/>
          </a:xfrm>
        </p:spPr>
        <p:txBody>
          <a:bodyPr>
            <a:normAutofit fontScale="90000"/>
          </a:bodyPr>
          <a:lstStyle/>
          <a:p>
            <a:r>
              <a:rPr lang="en-GB" dirty="0"/>
              <a:t>Pharmacogenetic resources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0D996-D313-A46D-7385-6A198C5F1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91" y="1629976"/>
            <a:ext cx="2638655" cy="891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4B0E20-16F1-F30A-AD38-009BFF902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742" y="1254802"/>
            <a:ext cx="1543937" cy="1543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ACC828-7775-43A1-99FC-A0104C270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75" y="3110552"/>
            <a:ext cx="1642977" cy="15700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E6B4CD-6088-7C9E-3F3A-621356D290A1}"/>
              </a:ext>
            </a:extLst>
          </p:cNvPr>
          <p:cNvSpPr txBox="1"/>
          <p:nvPr/>
        </p:nvSpPr>
        <p:spPr>
          <a:xfrm>
            <a:off x="2284475" y="3429000"/>
            <a:ext cx="12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Webpage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F34B23F-0062-F3D1-11D9-8552960495B0}"/>
              </a:ext>
            </a:extLst>
          </p:cNvPr>
          <p:cNvSpPr/>
          <p:nvPr/>
        </p:nvSpPr>
        <p:spPr>
          <a:xfrm>
            <a:off x="3845653" y="3480004"/>
            <a:ext cx="1047422" cy="267324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3BED8FC-3B24-2109-B4D3-D98C8FD354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02" y="2897929"/>
            <a:ext cx="1620251" cy="1620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F73658-9D1C-B93C-C73A-FBDD732D6FB3}"/>
              </a:ext>
            </a:extLst>
          </p:cNvPr>
          <p:cNvSpPr txBox="1"/>
          <p:nvPr/>
        </p:nvSpPr>
        <p:spPr>
          <a:xfrm>
            <a:off x="2033152" y="3904668"/>
            <a:ext cx="191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 App 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EBC41CA-38CD-D190-0D9A-883AE1966175}"/>
              </a:ext>
            </a:extLst>
          </p:cNvPr>
          <p:cNvSpPr/>
          <p:nvPr/>
        </p:nvSpPr>
        <p:spPr>
          <a:xfrm>
            <a:off x="2871379" y="4478848"/>
            <a:ext cx="241344" cy="58066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35325037-0E61-46AA-C697-BE9389FAA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73" y="5093708"/>
            <a:ext cx="1606180" cy="1606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B32DCB-D62F-6EFA-C723-F059B8F9C73B}"/>
              </a:ext>
            </a:extLst>
          </p:cNvPr>
          <p:cNvCxnSpPr/>
          <p:nvPr/>
        </p:nvCxnSpPr>
        <p:spPr>
          <a:xfrm>
            <a:off x="6981511" y="1492404"/>
            <a:ext cx="0" cy="476864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8603678-B352-7ED6-4A6B-315DF1A433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64" y="1203869"/>
            <a:ext cx="1743485" cy="17434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48456C-6C8C-E124-1056-16B2E4F870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2503" y="1629976"/>
            <a:ext cx="2967517" cy="8912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3EA264-8BC2-A920-87C7-4E47347019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2503" y="3479334"/>
            <a:ext cx="2200582" cy="943107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C2867D6-25DD-6DF6-6147-BC4BC137E585}"/>
              </a:ext>
            </a:extLst>
          </p:cNvPr>
          <p:cNvSpPr txBox="1"/>
          <p:nvPr/>
        </p:nvSpPr>
        <p:spPr>
          <a:xfrm>
            <a:off x="7302503" y="5164777"/>
            <a:ext cx="220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use this site to also explore the paediatric dashboard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C0753C4E-F564-5B09-6286-91B4595D30E8}"/>
              </a:ext>
            </a:extLst>
          </p:cNvPr>
          <p:cNvSpPr/>
          <p:nvPr/>
        </p:nvSpPr>
        <p:spPr>
          <a:xfrm>
            <a:off x="8282121" y="4584112"/>
            <a:ext cx="241344" cy="580665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3F11C6E-4A3F-EA37-A921-A51D047A91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3198" y="3871882"/>
            <a:ext cx="1743485" cy="17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20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33C5-D8C1-49AB-E1EE-B09B4DAF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>
            <a:normAutofit/>
          </a:bodyPr>
          <a:lstStyle/>
          <a:p>
            <a:r>
              <a:rPr lang="en-GB" sz="4800" dirty="0"/>
              <a:t>Question 4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E71A9-FA1E-A8DA-156C-776CCC37CD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48033"/>
            <a:ext cx="10935878" cy="5410986"/>
          </a:xfr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When treating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Natoya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 how would you interpret and action her report?</a:t>
            </a:r>
            <a:b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</a:br>
            <a:endParaRPr lang="en-US" sz="18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buNone/>
            </a:pPr>
            <a:r>
              <a:rPr lang="el-GR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Please select ONE answer.</a:t>
            </a:r>
            <a:endParaRPr lang="en-GB" sz="1800" b="1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buNone/>
            </a:pPr>
            <a:endParaRPr lang="en-GB" sz="1800" dirty="0"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 patient can metabolise lansoprazole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NORMALLY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and the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STANDARD DOSE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can be prescribed.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The patient’s plasma concentration of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lansoprazole 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is </a:t>
            </a:r>
            <a:r>
              <a:rPr lang="en-US" sz="1800" b="1" dirty="0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INCREASED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 and 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STANDARD DOSE  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can be prescribed.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The patient’s plasma concentration of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lansoprazole 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is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SIGNIFCANTLY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1800" b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INCREASED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and 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STANDARD DOSING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can be initiated and if treatment needed for &gt;12 weeks, a 50% dose reduction can be considered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The patient’s plasma concentration of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lansoprazole 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is 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REDUCED, 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STANDARD DOSING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can be initiated 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The patient’s plasma concentration of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lansoprazole is 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SIGNIFICANTLY REDUCED 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and an </a:t>
            </a: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INCREASED DOSE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will need to be prescribed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I d</a:t>
            </a:r>
            <a:r>
              <a:rPr lang="el-GR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on't know</a:t>
            </a:r>
            <a:endParaRPr lang="en-GB" sz="18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8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buSzPts val="1000"/>
              <a:buNone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994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33C5-D8C1-49AB-E1EE-B09B4DAF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>
            <a:normAutofit/>
          </a:bodyPr>
          <a:lstStyle/>
          <a:p>
            <a:r>
              <a:rPr lang="en-GB" sz="4800" dirty="0"/>
              <a:t>Question 5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E71A9-FA1E-A8DA-156C-776CCC37CD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48033"/>
            <a:ext cx="10935878" cy="5410986"/>
          </a:xfr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When answering question 2, which resource(s) did you use?</a:t>
            </a:r>
          </a:p>
          <a:p>
            <a:pPr marL="0" indent="0">
              <a:lnSpc>
                <a:spcPts val="1800"/>
              </a:lnSpc>
              <a:buNone/>
            </a:pPr>
            <a:endParaRPr lang="en-GB" sz="1800" dirty="0"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Local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Regional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National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Product information e.g. SmPCs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Clinical Pharmacogenetics Implementation Consortium (CPIC)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Dutch Pharmacogenetics Working Group (DPWG) guidelines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PharmGKB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dirty="0" err="1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GeNotes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Other, please state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None e.g.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used own knowledge</a:t>
            </a:r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buSzPts val="1000"/>
              <a:buNone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385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33C5-D8C1-49AB-E1EE-B09B4DAF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>
            <a:normAutofit/>
          </a:bodyPr>
          <a:lstStyle/>
          <a:p>
            <a:r>
              <a:rPr lang="en-GB" sz="4800" dirty="0"/>
              <a:t>Question 6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E71A9-FA1E-A8DA-156C-776CCC37CD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48033"/>
            <a:ext cx="10935878" cy="5410986"/>
          </a:xfrm>
        </p:spPr>
        <p:txBody>
          <a:bodyPr/>
          <a:lstStyle/>
          <a:p>
            <a:pPr marL="0" indent="0">
              <a:lnSpc>
                <a:spcPts val="18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How would you rate your confidence in interpreting </a:t>
            </a:r>
            <a:r>
              <a:rPr lang="en-US" sz="20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Natoya’s</a:t>
            </a: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 results?</a:t>
            </a:r>
          </a:p>
          <a:p>
            <a:pPr marL="0" indent="0">
              <a:lnSpc>
                <a:spcPts val="1800"/>
              </a:lnSpc>
              <a:buNone/>
            </a:pPr>
            <a:endParaRPr lang="en-GB" sz="2000" b="1" dirty="0"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Very Poor</a:t>
            </a:r>
            <a:endParaRPr lang="en-GB" sz="20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Poor</a:t>
            </a:r>
            <a:endParaRPr lang="en-GB" sz="20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Fair</a:t>
            </a:r>
            <a:endParaRPr lang="en-GB" sz="20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</a:rPr>
              <a:t>Good</a:t>
            </a:r>
            <a:endParaRPr lang="en-GB" sz="200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Excellent</a:t>
            </a:r>
            <a:endParaRPr lang="en-GB" sz="20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indent="0">
              <a:buSzPts val="1000"/>
              <a:buNone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813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90B721-173F-141A-BB0C-E6ADFA1AB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1936" y="1678073"/>
            <a:ext cx="4654425" cy="1305035"/>
          </a:xfrm>
        </p:spPr>
        <p:txBody>
          <a:bodyPr/>
          <a:lstStyle/>
          <a:p>
            <a:r>
              <a:rPr lang="en-GB" dirty="0"/>
              <a:t>Discussion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F1BF9A-2225-CDA4-D8E1-E890C7D3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48" y="1306285"/>
            <a:ext cx="2007858" cy="44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9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2C075-054A-45A6-9C26-C259CDAC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8384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objectives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1C19A-FF18-4771-9CAF-836A42FCF2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404594"/>
            <a:ext cx="10515600" cy="4799436"/>
          </a:xfrm>
        </p:spPr>
        <p:txBody>
          <a:bodyPr>
            <a:normAutofit lnSpcReduction="10000"/>
          </a:bodyPr>
          <a:lstStyle/>
          <a:p>
            <a:endParaRPr lang="en-GB" sz="2400" dirty="0">
              <a:latin typeface="Aptos" panose="020B0004020202020204" pitchFamily="34" charset="0"/>
            </a:endParaRPr>
          </a:p>
          <a:p>
            <a:r>
              <a:rPr lang="en-GB" sz="2400" dirty="0">
                <a:latin typeface="Aptos" panose="020B0004020202020204" pitchFamily="34" charset="0"/>
              </a:rPr>
              <a:t>Understand the difference between genotype and phenotype</a:t>
            </a:r>
          </a:p>
          <a:p>
            <a:endParaRPr lang="en-GB" sz="2400" dirty="0">
              <a:latin typeface="Aptos" panose="020B0004020202020204" pitchFamily="34" charset="0"/>
            </a:endParaRPr>
          </a:p>
          <a:p>
            <a:r>
              <a:rPr lang="en-GB" sz="2400" dirty="0">
                <a:latin typeface="Aptos" panose="020B0004020202020204" pitchFamily="34" charset="0"/>
              </a:rPr>
              <a:t>Understand the terminology of phenotype definitions</a:t>
            </a:r>
          </a:p>
          <a:p>
            <a:endParaRPr lang="en-GB" sz="2400" dirty="0">
              <a:latin typeface="Aptos" panose="020B0004020202020204" pitchFamily="34" charset="0"/>
            </a:endParaRPr>
          </a:p>
          <a:p>
            <a:r>
              <a:rPr lang="en-GB" sz="2400" dirty="0">
                <a:latin typeface="Aptos" panose="020B0004020202020204" pitchFamily="34" charset="0"/>
              </a:rPr>
              <a:t>Recognise the different </a:t>
            </a:r>
            <a:r>
              <a:rPr lang="en-GB" sz="2400" i="1" dirty="0">
                <a:latin typeface="Aptos" panose="020B0004020202020204" pitchFamily="34" charset="0"/>
              </a:rPr>
              <a:t>CYP2C19 </a:t>
            </a:r>
            <a:r>
              <a:rPr lang="en-GB" sz="2400" dirty="0">
                <a:latin typeface="Aptos" panose="020B0004020202020204" pitchFamily="34" charset="0"/>
              </a:rPr>
              <a:t>variants</a:t>
            </a:r>
          </a:p>
          <a:p>
            <a:endParaRPr lang="en-GB" sz="2400" dirty="0">
              <a:latin typeface="Aptos" panose="020B0004020202020204" pitchFamily="34" charset="0"/>
            </a:endParaRPr>
          </a:p>
          <a:p>
            <a:r>
              <a:rPr lang="en-GB" sz="2400" dirty="0">
                <a:latin typeface="Aptos" panose="020B0004020202020204" pitchFamily="34" charset="0"/>
              </a:rPr>
              <a:t>Be able to assign the correct phenotype to a genotype</a:t>
            </a:r>
          </a:p>
          <a:p>
            <a:endParaRPr lang="en-GB" sz="2400" dirty="0">
              <a:latin typeface="Aptos" panose="020B0004020202020204" pitchFamily="34" charset="0"/>
            </a:endParaRPr>
          </a:p>
          <a:p>
            <a:r>
              <a:rPr lang="en-GB" sz="2400" dirty="0">
                <a:latin typeface="Aptos" panose="020B0004020202020204" pitchFamily="34" charset="0"/>
              </a:rPr>
              <a:t>Make a therapeutic recommendation using available pharmacogenetic resources.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31994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6CDB5B-1789-F56A-E5FA-8C8C2E16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Word cloud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8AE38-A7D7-01FE-2764-25D7FE4C94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How did you find interpreting a pharmacogenetic report?</a:t>
            </a:r>
          </a:p>
        </p:txBody>
      </p:sp>
    </p:spTree>
    <p:extLst>
      <p:ext uri="{BB962C8B-B14F-4D97-AF65-F5344CB8AC3E}">
        <p14:creationId xmlns:p14="http://schemas.microsoft.com/office/powerpoint/2010/main" val="408618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E6EBA2-612D-7844-323E-9EDC8D2E8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31" y="1751070"/>
            <a:ext cx="10522662" cy="2387600"/>
          </a:xfrm>
        </p:spPr>
        <p:txBody>
          <a:bodyPr>
            <a:normAutofit/>
          </a:bodyPr>
          <a:lstStyle/>
          <a:p>
            <a:r>
              <a:rPr lang="en-GB" sz="5400" dirty="0"/>
              <a:t>Navigating through the definitions!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23874AF-8307-4487-E0BD-8B2AB91F9C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2C075-054A-45A6-9C26-C259CDAC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96234"/>
            <a:ext cx="10515600" cy="728384"/>
          </a:xfrm>
        </p:spPr>
        <p:txBody>
          <a:bodyPr>
            <a:noAutofit/>
          </a:bodyPr>
          <a:lstStyle/>
          <a:p>
            <a:r>
              <a:rPr lang="en-GB" sz="4800" dirty="0"/>
              <a:t>Gene, variant and allele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1C19A-FF18-4771-9CAF-836A42FCF2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1" y="1234912"/>
            <a:ext cx="4590728" cy="5194169"/>
          </a:xfrm>
        </p:spPr>
        <p:txBody>
          <a:bodyPr>
            <a:normAutofit lnSpcReduction="10000"/>
          </a:bodyPr>
          <a:lstStyle/>
          <a:p>
            <a:r>
              <a:rPr lang="en-GB" sz="2000" b="1" dirty="0">
                <a:latin typeface="Aptos" panose="020B0004020202020204" pitchFamily="34" charset="0"/>
              </a:rPr>
              <a:t>GENE</a:t>
            </a:r>
            <a:r>
              <a:rPr lang="en-GB" sz="2000" dirty="0">
                <a:latin typeface="Aptos" panose="020B0004020202020204" pitchFamily="34" charset="0"/>
              </a:rPr>
              <a:t>: </a:t>
            </a:r>
          </a:p>
          <a:p>
            <a:pPr lvl="1"/>
            <a:r>
              <a:rPr lang="en-GB" sz="20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unit of inheritance and is passed from each parent to a child. </a:t>
            </a:r>
          </a:p>
          <a:p>
            <a:pPr lvl="1"/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gene contains information on how to build a protein. </a:t>
            </a:r>
          </a:p>
          <a:p>
            <a:pPr marL="0" indent="0">
              <a:buNone/>
            </a:pPr>
            <a:endParaRPr lang="en-GB" sz="2000" dirty="0">
              <a:latin typeface="Aptos" panose="020B0004020202020204" pitchFamily="34" charset="0"/>
            </a:endParaRPr>
          </a:p>
          <a:p>
            <a:r>
              <a:rPr lang="en-GB" sz="2000" b="1" dirty="0">
                <a:latin typeface="Aptos" panose="020B0004020202020204" pitchFamily="34" charset="0"/>
              </a:rPr>
              <a:t>VARIANT: </a:t>
            </a:r>
          </a:p>
          <a:p>
            <a:pPr lvl="1"/>
            <a:r>
              <a:rPr lang="en-GB" sz="2000" dirty="0">
                <a:latin typeface="Aptos" panose="020B0004020202020204" pitchFamily="34" charset="0"/>
              </a:rPr>
              <a:t>A site where the part of the gene you are looking at is different to the reference genome </a:t>
            </a:r>
          </a:p>
          <a:p>
            <a:endParaRPr lang="en-GB" sz="2000" dirty="0">
              <a:latin typeface="Aptos" panose="020B0004020202020204" pitchFamily="34" charset="0"/>
            </a:endParaRPr>
          </a:p>
          <a:p>
            <a:r>
              <a:rPr lang="en-GB" sz="2000" b="1" dirty="0">
                <a:latin typeface="Aptos" panose="020B0004020202020204" pitchFamily="34" charset="0"/>
              </a:rPr>
              <a:t>ALLELE: </a:t>
            </a:r>
          </a:p>
          <a:p>
            <a:pPr lvl="1"/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allele is a specific version of a gene. </a:t>
            </a:r>
          </a:p>
          <a:p>
            <a:pPr lvl="1"/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Each person inherits two alleles of a gene, one from each parent. </a:t>
            </a:r>
            <a:endParaRPr lang="en-GB" sz="2000" dirty="0">
              <a:latin typeface="Aptos" panose="020B00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90F8C74-728C-7997-338C-80A058DC9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929" y="1457011"/>
            <a:ext cx="6380314" cy="474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2C075-054A-45A6-9C26-C259CDAC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8384"/>
          </a:xfrm>
        </p:spPr>
        <p:txBody>
          <a:bodyPr>
            <a:normAutofit fontScale="90000"/>
          </a:bodyPr>
          <a:lstStyle/>
          <a:p>
            <a:r>
              <a:rPr lang="en-GB" dirty="0"/>
              <a:t>Haplotype and </a:t>
            </a:r>
            <a:r>
              <a:rPr lang="en-GB" dirty="0" err="1"/>
              <a:t>diplotype</a:t>
            </a:r>
            <a:r>
              <a:rPr lang="en-GB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1C19A-FF18-4771-9CAF-836A42FCF2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608573"/>
            <a:ext cx="5981700" cy="453900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HAPLOTYPE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refers to the combination or patterns in which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alleles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can be found in individuals.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haplotype can be a single gene allele or a group of alleles which can be found together.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Within pharmacogenetics we are interested in the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DIPLOTYPE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which is a combination of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TWO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haplotypes because this will determine the overall phenotype within pharmacogenetics e.g</a:t>
            </a:r>
            <a:r>
              <a:rPr lang="en-GB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., </a:t>
            </a:r>
            <a:r>
              <a:rPr lang="en-GB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co-dominant trait. </a:t>
            </a:r>
            <a:endParaRPr lang="en-GB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5E0872-1B6B-EB1D-EC90-09F7E5913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252" y="428756"/>
            <a:ext cx="2130368" cy="325138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67F38B-FFA1-0B4C-000B-83B1DD6A6903}"/>
              </a:ext>
            </a:extLst>
          </p:cNvPr>
          <p:cNvSpPr/>
          <p:nvPr/>
        </p:nvSpPr>
        <p:spPr>
          <a:xfrm>
            <a:off x="9539000" y="1608573"/>
            <a:ext cx="569249" cy="48477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*1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16261B-07EA-0210-10EF-FC9857484775}"/>
              </a:ext>
            </a:extLst>
          </p:cNvPr>
          <p:cNvSpPr/>
          <p:nvPr/>
        </p:nvSpPr>
        <p:spPr>
          <a:xfrm>
            <a:off x="7934014" y="1430419"/>
            <a:ext cx="2174235" cy="841083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F42DD-8ADA-0DBD-9AAE-47652CD6CD78}"/>
              </a:ext>
            </a:extLst>
          </p:cNvPr>
          <p:cNvSpPr txBox="1"/>
          <p:nvPr/>
        </p:nvSpPr>
        <p:spPr>
          <a:xfrm>
            <a:off x="8137232" y="1666294"/>
            <a:ext cx="152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</a:rPr>
              <a:t>HAPLOTYPE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8D4AB-DEE7-389A-D0D9-EF9277521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788" y="3291969"/>
            <a:ext cx="2130368" cy="325138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5BF8B7-AA34-FEEE-49B0-0C18BD1CE7F5}"/>
              </a:ext>
            </a:extLst>
          </p:cNvPr>
          <p:cNvSpPr/>
          <p:nvPr/>
        </p:nvSpPr>
        <p:spPr>
          <a:xfrm>
            <a:off x="7768009" y="4490609"/>
            <a:ext cx="569249" cy="48477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*1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E2A1F6-318B-C908-413A-B287D252BAA7}"/>
              </a:ext>
            </a:extLst>
          </p:cNvPr>
          <p:cNvSpPr/>
          <p:nvPr/>
        </p:nvSpPr>
        <p:spPr>
          <a:xfrm>
            <a:off x="8442618" y="4490609"/>
            <a:ext cx="569249" cy="48477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*3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312EF5-8E36-C39C-3A27-435DD1C89EDE}"/>
              </a:ext>
            </a:extLst>
          </p:cNvPr>
          <p:cNvSpPr/>
          <p:nvPr/>
        </p:nvSpPr>
        <p:spPr>
          <a:xfrm>
            <a:off x="7610131" y="4265005"/>
            <a:ext cx="3531670" cy="92178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38100">
                <a:solidFill>
                  <a:srgbClr val="00B05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4A0BF-1727-E60F-0578-3B36394482DA}"/>
              </a:ext>
            </a:extLst>
          </p:cNvPr>
          <p:cNvSpPr txBox="1"/>
          <p:nvPr/>
        </p:nvSpPr>
        <p:spPr>
          <a:xfrm>
            <a:off x="9163874" y="4541230"/>
            <a:ext cx="131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F0"/>
                </a:solidFill>
              </a:rPr>
              <a:t>DIPLOTYPE</a:t>
            </a:r>
          </a:p>
        </p:txBody>
      </p:sp>
    </p:spTree>
    <p:extLst>
      <p:ext uri="{BB962C8B-B14F-4D97-AF65-F5344CB8AC3E}">
        <p14:creationId xmlns:p14="http://schemas.microsoft.com/office/powerpoint/2010/main" val="282769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2C075-054A-45A6-9C26-C259CDAC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546"/>
            <a:ext cx="10515600" cy="728384"/>
          </a:xfrm>
        </p:spPr>
        <p:txBody>
          <a:bodyPr>
            <a:noAutofit/>
          </a:bodyPr>
          <a:lstStyle/>
          <a:p>
            <a:r>
              <a:rPr lang="en-GB" sz="4800" dirty="0"/>
              <a:t>Genotype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1C19A-FF18-4771-9CAF-836A42FCF2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243822"/>
            <a:ext cx="10515600" cy="1508288"/>
          </a:xfrm>
        </p:spPr>
        <p:txBody>
          <a:bodyPr/>
          <a:lstStyle/>
          <a:p>
            <a:r>
              <a:rPr lang="en-GB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GENOTYPE</a:t>
            </a:r>
            <a:r>
              <a:rPr lang="en-GB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set of alleles which have been inherited and will determine a given characteristic and will determine what will be expressed. </a:t>
            </a:r>
          </a:p>
          <a:p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pharmacogenetics a </a:t>
            </a:r>
            <a:r>
              <a:rPr lang="en-GB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STAR (*) ALLELE NOMENCLATURE SYSTEM 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used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342362-D17B-1E82-C605-54B1E4862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619977"/>
              </p:ext>
            </p:extLst>
          </p:nvPr>
        </p:nvGraphicFramePr>
        <p:xfrm>
          <a:off x="1896261" y="3136499"/>
          <a:ext cx="8020050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0025">
                  <a:extLst>
                    <a:ext uri="{9D8B030D-6E8A-4147-A177-3AD203B41FA5}">
                      <a16:colId xmlns:a16="http://schemas.microsoft.com/office/drawing/2014/main" val="2620424051"/>
                    </a:ext>
                  </a:extLst>
                </a:gridCol>
                <a:gridCol w="4010025">
                  <a:extLst>
                    <a:ext uri="{9D8B030D-6E8A-4147-A177-3AD203B41FA5}">
                      <a16:colId xmlns:a16="http://schemas.microsoft.com/office/drawing/2014/main" val="515163074"/>
                    </a:ext>
                  </a:extLst>
                </a:gridCol>
              </a:tblGrid>
              <a:tr h="24584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GENETIC VARIANT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212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Human Genome Variation Society nomenclature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Star (*) Allele Nomenclature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620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c.991A&gt;G (reference)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CYP2C19*1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461455"/>
                  </a:ext>
                </a:extLst>
              </a:tr>
              <a:tr h="23049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c.332-23A&gt;G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c.681G&gt;A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CYP2C19*2 </a:t>
                      </a:r>
                      <a:endParaRPr lang="en-GB" sz="2000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996856"/>
                  </a:ext>
                </a:extLst>
              </a:tr>
              <a:tr h="245843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c.636G&gt;A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CYP2C19*3</a:t>
                      </a:r>
                      <a:endParaRPr lang="en-GB" sz="2000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329797"/>
                  </a:ext>
                </a:extLst>
              </a:tr>
              <a:tr h="36563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c.-806C&gt;T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CYP2C19*17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596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76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2C075-054A-45A6-9C26-C259CDAC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8384"/>
          </a:xfrm>
        </p:spPr>
        <p:txBody>
          <a:bodyPr>
            <a:normAutofit fontScale="90000"/>
          </a:bodyPr>
          <a:lstStyle/>
          <a:p>
            <a:r>
              <a:rPr lang="en-GB" sz="5300" dirty="0"/>
              <a:t>Phenotype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1C19A-FF18-4771-9CAF-836A42FCF2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404594"/>
            <a:ext cx="10515600" cy="857839"/>
          </a:xfrm>
        </p:spPr>
        <p:txBody>
          <a:bodyPr/>
          <a:lstStyle/>
          <a:p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pharmacogenetics the genotype will determine how much enzyme will be expressed and the expression is known as </a:t>
            </a:r>
            <a:r>
              <a:rPr lang="en-GB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PHENOTYPE = the observable trait</a:t>
            </a:r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GB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553DF2-FB9C-BCF7-5958-51D1F951B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304578"/>
              </p:ext>
            </p:extLst>
          </p:nvPr>
        </p:nvGraphicFramePr>
        <p:xfrm>
          <a:off x="2085975" y="2429488"/>
          <a:ext cx="8020050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3350">
                  <a:extLst>
                    <a:ext uri="{9D8B030D-6E8A-4147-A177-3AD203B41FA5}">
                      <a16:colId xmlns:a16="http://schemas.microsoft.com/office/drawing/2014/main" val="2620424051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515163074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3109131134"/>
                    </a:ext>
                  </a:extLst>
                </a:gridCol>
              </a:tblGrid>
              <a:tr h="24584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GENETIC VARIANT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EFFECT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212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Human Genome Variation Society nomenclature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Star (*) Nomenclature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Phenotype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620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c.991A&gt;G (reference)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CYP2C19*1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Normal function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461455"/>
                  </a:ext>
                </a:extLst>
              </a:tr>
              <a:tr h="23049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c.332-23A&gt;G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c.681G&gt;A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CYP2C19*2 </a:t>
                      </a:r>
                      <a:endParaRPr lang="en-GB" sz="2000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Loss of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996856"/>
                  </a:ext>
                </a:extLst>
              </a:tr>
              <a:tr h="245843">
                <a:tc>
                  <a:txBody>
                    <a:bodyPr/>
                    <a:lstStyle/>
                    <a:p>
                      <a:pPr algn="ctr" fontAlgn="t"/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c.636G&gt;A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CYP2C19*3</a:t>
                      </a:r>
                      <a:endParaRPr lang="en-GB" sz="2000" b="0" i="1" dirty="0">
                        <a:solidFill>
                          <a:schemeClr val="tx1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Loss of 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329797"/>
                  </a:ext>
                </a:extLst>
              </a:tr>
              <a:tr h="36563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c.-806C&gt;T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1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CYP2C19*17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Gain of function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596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9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2C075-054A-45A6-9C26-C259CDAC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85" y="336846"/>
            <a:ext cx="10515600" cy="266469"/>
          </a:xfrm>
        </p:spPr>
        <p:txBody>
          <a:bodyPr>
            <a:noAutofit/>
          </a:bodyPr>
          <a:lstStyle/>
          <a:p>
            <a:r>
              <a:rPr lang="en-GB" sz="4400" dirty="0"/>
              <a:t>Genotype → Phenotype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2D7A104B-4367-83EC-03AE-7DB5C044F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326664"/>
              </p:ext>
            </p:extLst>
          </p:nvPr>
        </p:nvGraphicFramePr>
        <p:xfrm>
          <a:off x="953285" y="958650"/>
          <a:ext cx="10801940" cy="57188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8789">
                  <a:extLst>
                    <a:ext uri="{9D8B030D-6E8A-4147-A177-3AD203B41FA5}">
                      <a16:colId xmlns:a16="http://schemas.microsoft.com/office/drawing/2014/main" val="1952820494"/>
                    </a:ext>
                  </a:extLst>
                </a:gridCol>
                <a:gridCol w="3180791">
                  <a:extLst>
                    <a:ext uri="{9D8B030D-6E8A-4147-A177-3AD203B41FA5}">
                      <a16:colId xmlns:a16="http://schemas.microsoft.com/office/drawing/2014/main" val="3385555265"/>
                    </a:ext>
                  </a:extLst>
                </a:gridCol>
                <a:gridCol w="2381874">
                  <a:extLst>
                    <a:ext uri="{9D8B030D-6E8A-4147-A177-3AD203B41FA5}">
                      <a16:colId xmlns:a16="http://schemas.microsoft.com/office/drawing/2014/main" val="2736515730"/>
                    </a:ext>
                  </a:extLst>
                </a:gridCol>
                <a:gridCol w="2700486">
                  <a:extLst>
                    <a:ext uri="{9D8B030D-6E8A-4147-A177-3AD203B41FA5}">
                      <a16:colId xmlns:a16="http://schemas.microsoft.com/office/drawing/2014/main" val="1507729295"/>
                    </a:ext>
                  </a:extLst>
                </a:gridCol>
              </a:tblGrid>
              <a:tr h="75027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DIPLOTYPE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FUNCTIONALITY of the ALLELE</a:t>
                      </a:r>
                    </a:p>
                  </a:txBody>
                  <a:tcP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PHENOTYPE</a:t>
                      </a:r>
                    </a:p>
                  </a:txBody>
                  <a:tcP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Effect on a DRUG administered in its ACTIVE form</a:t>
                      </a:r>
                      <a:endParaRPr lang="en-GB" sz="1600" dirty="0"/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618741"/>
                  </a:ext>
                </a:extLst>
              </a:tr>
              <a:tr h="87257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*17 / *17</a:t>
                      </a:r>
                      <a:endParaRPr lang="en-GB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Two gain of function alleles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Ultrarapid metabolizers 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Decreased plasma drug concentration; greater risk of therapeutic failure</a:t>
                      </a:r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76315"/>
                  </a:ext>
                </a:extLst>
              </a:tr>
              <a:tr h="770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*1/*17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one normal + gain of function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Rapid metabolizer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Decreased plasma drug concentration; increased risk of therapeutic failure</a:t>
                      </a:r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494681"/>
                  </a:ext>
                </a:extLst>
              </a:tr>
              <a:tr h="55752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*1 / *1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Two normal functional alleles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Normal metabolizer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Normal drug metabolism with minimal toxicity</a:t>
                      </a:r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977416"/>
                  </a:ext>
                </a:extLst>
              </a:tr>
              <a:tr h="1271472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*1/*2</a:t>
                      </a:r>
                    </a:p>
                    <a:p>
                      <a:pPr algn="ctr"/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 *1/*3</a:t>
                      </a:r>
                    </a:p>
                    <a:p>
                      <a:pPr algn="ctr"/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*2/*17</a:t>
                      </a:r>
                    </a:p>
                    <a:p>
                      <a:pPr algn="ctr"/>
                      <a:r>
                        <a:rPr lang="en-GB" sz="1600" b="1" i="1" dirty="0">
                          <a:solidFill>
                            <a:schemeClr val="bg1"/>
                          </a:solidFill>
                        </a:rPr>
                        <a:t>*3/*17</a:t>
                      </a: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normal function allele + one loss of function allele </a:t>
                      </a:r>
                      <a:r>
                        <a:rPr lang="en-US" sz="1600" b="1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gain of function allele + one loss of function allele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Intermediate metabolizer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Potential reduced or increased plasma drug concentrations; possible increased or reduced efficacy with/without potential toxicity</a:t>
                      </a:r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B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58788"/>
                  </a:ext>
                </a:extLst>
              </a:tr>
              <a:tr h="84133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*2/*2</a:t>
                      </a:r>
                    </a:p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*3/*3</a:t>
                      </a:r>
                    </a:p>
                    <a:p>
                      <a:pPr algn="ctr"/>
                      <a:r>
                        <a:rPr lang="en-US" sz="1600" b="1" i="1" dirty="0">
                          <a:solidFill>
                            <a:schemeClr val="bg1"/>
                          </a:solidFill>
                        </a:rPr>
                        <a:t>*2/*3</a:t>
                      </a:r>
                      <a:endParaRPr lang="en-GB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Two loss of function alleles 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Poor metabolizer 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Increased plasma concentration; increased toxicity and possible increased efficiency</a:t>
                      </a:r>
                    </a:p>
                  </a:txBody>
                  <a:tcPr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166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795643"/>
      </p:ext>
    </p:extLst>
  </p:cSld>
  <p:clrMapOvr>
    <a:masterClrMapping/>
  </p:clrMapOvr>
</p:sld>
</file>

<file path=ppt/theme/theme1.xml><?xml version="1.0" encoding="utf-8"?>
<a:theme xmlns:a="http://schemas.openxmlformats.org/drawingml/2006/main" name="1_GMSA Only">
  <a:themeElements>
    <a:clrScheme name="NHS Blues">
      <a:dk1>
        <a:srgbClr val="231F20"/>
      </a:dk1>
      <a:lt1>
        <a:srgbClr val="FFFFFF"/>
      </a:lt1>
      <a:dk2>
        <a:srgbClr val="003087"/>
      </a:dk2>
      <a:lt2>
        <a:srgbClr val="005EB8"/>
      </a:lt2>
      <a:accent1>
        <a:srgbClr val="0072CE"/>
      </a:accent1>
      <a:accent2>
        <a:srgbClr val="41B6E6"/>
      </a:accent2>
      <a:accent3>
        <a:srgbClr val="00A9CE"/>
      </a:accent3>
      <a:accent4>
        <a:srgbClr val="425563"/>
      </a:accent4>
      <a:accent5>
        <a:srgbClr val="768692"/>
      </a:accent5>
      <a:accent6>
        <a:srgbClr val="E8EDEE"/>
      </a:accent6>
      <a:hlink>
        <a:srgbClr val="00A499"/>
      </a:hlink>
      <a:folHlink>
        <a:srgbClr val="0096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MSA Only">
  <a:themeElements>
    <a:clrScheme name="NHS Blues">
      <a:dk1>
        <a:srgbClr val="231F20"/>
      </a:dk1>
      <a:lt1>
        <a:srgbClr val="FFFFFF"/>
      </a:lt1>
      <a:dk2>
        <a:srgbClr val="003087"/>
      </a:dk2>
      <a:lt2>
        <a:srgbClr val="005EB8"/>
      </a:lt2>
      <a:accent1>
        <a:srgbClr val="0072CE"/>
      </a:accent1>
      <a:accent2>
        <a:srgbClr val="41B6E6"/>
      </a:accent2>
      <a:accent3>
        <a:srgbClr val="00A9CE"/>
      </a:accent3>
      <a:accent4>
        <a:srgbClr val="425563"/>
      </a:accent4>
      <a:accent5>
        <a:srgbClr val="768692"/>
      </a:accent5>
      <a:accent6>
        <a:srgbClr val="E8EDEE"/>
      </a:accent6>
      <a:hlink>
        <a:srgbClr val="00A499"/>
      </a:hlink>
      <a:folHlink>
        <a:srgbClr val="0096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8F062E975D81478E71C18BE90B83A9" ma:contentTypeVersion="15" ma:contentTypeDescription="Create a new document." ma:contentTypeScope="" ma:versionID="e9c3e7a94888bbdf07529b00aa1755c3">
  <xsd:schema xmlns:xsd="http://www.w3.org/2001/XMLSchema" xmlns:xs="http://www.w3.org/2001/XMLSchema" xmlns:p="http://schemas.microsoft.com/office/2006/metadata/properties" xmlns:ns2="0be61a82-bbce-496b-b784-e6966b5c6550" xmlns:ns3="b9e0feed-56a6-4606-ad9c-33df8f7392a4" xmlns:ns4="3f6f02f3-36e5-4e22-9dd2-4c5e770f3ab7" targetNamespace="http://schemas.microsoft.com/office/2006/metadata/properties" ma:root="true" ma:fieldsID="3759475b65c9009be43b8369f866c2f0" ns2:_="" ns3:_="" ns4:_="">
    <xsd:import namespace="0be61a82-bbce-496b-b784-e6966b5c6550"/>
    <xsd:import namespace="b9e0feed-56a6-4606-ad9c-33df8f7392a4"/>
    <xsd:import namespace="3f6f02f3-36e5-4e22-9dd2-4c5e770f3ab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61a82-bbce-496b-b784-e6966b5c655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0feed-56a6-4606-ad9c-33df8f7392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ca0b12d-6f22-4b65-b254-9421d2853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f02f3-36e5-4e22-9dd2-4c5e770f3ab7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107a026-450f-48b1-b452-716b74384ab7}" ma:internalName="TaxCatchAll" ma:showField="CatchAllData" ma:web="0be61a82-bbce-496b-b784-e6966b5c65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e0feed-56a6-4606-ad9c-33df8f7392a4">
      <Terms xmlns="http://schemas.microsoft.com/office/infopath/2007/PartnerControls"/>
    </lcf76f155ced4ddcb4097134ff3c332f>
    <TaxCatchAll xmlns="3f6f02f3-36e5-4e22-9dd2-4c5e770f3ab7" xsi:nil="true"/>
    <_dlc_DocId xmlns="0be61a82-bbce-496b-b784-e6966b5c6550">TMF7YAKTVUZD-286026483-2713</_dlc_DocId>
    <_dlc_DocIdUrl xmlns="0be61a82-bbce-496b-b784-e6966b5c6550">
      <Url>https://uclpartners.sharepoint.com/sites/GMSA-Documents/_layouts/15/DocIdRedir.aspx?ID=TMF7YAKTVUZD-286026483-2713</Url>
      <Description>TMF7YAKTVUZD-286026483-2713</Description>
    </_dlc_DocIdUrl>
  </documentManagement>
</p:properties>
</file>

<file path=customXml/itemProps1.xml><?xml version="1.0" encoding="utf-8"?>
<ds:datastoreItem xmlns:ds="http://schemas.openxmlformats.org/officeDocument/2006/customXml" ds:itemID="{62D6ECD2-FD66-47A5-82A5-BAED71DEA6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e61a82-bbce-496b-b784-e6966b5c6550"/>
    <ds:schemaRef ds:uri="b9e0feed-56a6-4606-ad9c-33df8f7392a4"/>
    <ds:schemaRef ds:uri="3f6f02f3-36e5-4e22-9dd2-4c5e770f3a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4F8DDA-1947-408F-A6CF-6EA8F8DEEF8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0222BD9-8CEB-4A81-9E1F-456B24192BC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1D32853-0FFE-4936-A9F8-B4D0481CF1DB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3f6f02f3-36e5-4e22-9dd2-4c5e770f3ab7"/>
    <ds:schemaRef ds:uri="b9e0feed-56a6-4606-ad9c-33df8f7392a4"/>
    <ds:schemaRef ds:uri="http://schemas.microsoft.com/office/infopath/2007/PartnerControls"/>
    <ds:schemaRef ds:uri="http://schemas.microsoft.com/office/2006/documentManagement/types"/>
    <ds:schemaRef ds:uri="0be61a82-bbce-496b-b784-e6966b5c6550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7772</TotalTime>
  <Words>1592</Words>
  <Application>Microsoft Office PowerPoint</Application>
  <PresentationFormat>Widescreen</PresentationFormat>
  <Paragraphs>270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Frutiger</vt:lpstr>
      <vt:lpstr>Symbol</vt:lpstr>
      <vt:lpstr>1_GMSA Only</vt:lpstr>
      <vt:lpstr>GMSA Only</vt:lpstr>
      <vt:lpstr>CYP2C19 Workshop</vt:lpstr>
      <vt:lpstr>Disclaimer </vt:lpstr>
      <vt:lpstr>Learning objectives </vt:lpstr>
      <vt:lpstr>Navigating through the definitions! </vt:lpstr>
      <vt:lpstr>Gene, variant and allele</vt:lpstr>
      <vt:lpstr>Haplotype and diplotype </vt:lpstr>
      <vt:lpstr>Genotype</vt:lpstr>
      <vt:lpstr>Phenotype</vt:lpstr>
      <vt:lpstr>Genotype → Phenotype</vt:lpstr>
      <vt:lpstr>CYP2C19 phenotype by ancestry</vt:lpstr>
      <vt:lpstr>Resources</vt:lpstr>
      <vt:lpstr>Resources – for an overview of a gene</vt:lpstr>
      <vt:lpstr>Resources – to aid interpretation</vt:lpstr>
      <vt:lpstr>Resources – for detailed genotype information</vt:lpstr>
      <vt:lpstr>Case study 1</vt:lpstr>
      <vt:lpstr>Patient Akiko Suzuki </vt:lpstr>
      <vt:lpstr>Report for Akiko Suzuki </vt:lpstr>
      <vt:lpstr>Pharmacogenetic resources </vt:lpstr>
      <vt:lpstr>Question 1 </vt:lpstr>
      <vt:lpstr>Question 2 </vt:lpstr>
      <vt:lpstr>Question 3 </vt:lpstr>
      <vt:lpstr>Case study 2</vt:lpstr>
      <vt:lpstr>Patient Natoya Hudson</vt:lpstr>
      <vt:lpstr>Report for Natoya Hudson</vt:lpstr>
      <vt:lpstr>Pharmacogenetic resources </vt:lpstr>
      <vt:lpstr>Question 4 </vt:lpstr>
      <vt:lpstr>Question 5 </vt:lpstr>
      <vt:lpstr>Question 6 </vt:lpstr>
      <vt:lpstr>Discussion</vt:lpstr>
      <vt:lpstr>Word cloud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Hannah Clarke</dc:creator>
  <cp:lastModifiedBy>CHAUHAN, Dharmisha (THE ROYAL MARSDEN NHS FOUNDATION TRUST)</cp:lastModifiedBy>
  <cp:revision>43</cp:revision>
  <dcterms:created xsi:type="dcterms:W3CDTF">2022-02-22T13:59:51Z</dcterms:created>
  <dcterms:modified xsi:type="dcterms:W3CDTF">2024-09-22T19:40:45Z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0x010100198F062E975D81478E71C18BE90B83A9</vt:lpwstr>
  </property>
  <property fmtid="{D5CDD505-2E9C-101B-9397-08002B2CF9AE}" pid="3" name="_dlc_DocIdItemGuid">
    <vt:lpwstr>dffafe68-8833-437c-a1b8-aaa228ac9b8b</vt:lpwstr>
  </property>
</Properties>
</file>